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525" r:id="rId2"/>
    <p:sldId id="1407" r:id="rId3"/>
    <p:sldId id="1429" r:id="rId4"/>
    <p:sldId id="1472" r:id="rId5"/>
    <p:sldId id="1473" r:id="rId6"/>
    <p:sldId id="1474" r:id="rId7"/>
    <p:sldId id="1475" r:id="rId8"/>
    <p:sldId id="1478" r:id="rId9"/>
    <p:sldId id="1479" r:id="rId10"/>
    <p:sldId id="1480" r:id="rId11"/>
    <p:sldId id="1481" r:id="rId12"/>
    <p:sldId id="1482" r:id="rId13"/>
    <p:sldId id="1484" r:id="rId14"/>
    <p:sldId id="1483" r:id="rId15"/>
    <p:sldId id="1485" r:id="rId16"/>
    <p:sldId id="1486" r:id="rId17"/>
    <p:sldId id="1487" r:id="rId18"/>
    <p:sldId id="1488" r:id="rId19"/>
    <p:sldId id="1489" r:id="rId20"/>
    <p:sldId id="1490" r:id="rId21"/>
  </p:sldIdLst>
  <p:sldSz cx="9144000" cy="5143500" type="screen16x9"/>
  <p:notesSz cx="6858000" cy="9144000"/>
  <p:defaultTextStyle>
    <a:defPPr>
      <a:defRPr lang="en-US"/>
    </a:defPPr>
    <a:lvl1pPr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2pPr>
    <a:lvl3pPr marL="9144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3pPr>
    <a:lvl4pPr marL="13716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4pPr>
    <a:lvl5pPr marL="18288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5pPr>
    <a:lvl6pPr marL="22860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6pPr>
    <a:lvl7pPr marL="27432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7pPr>
    <a:lvl8pPr marL="32004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8pPr>
    <a:lvl9pPr marL="36576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000000"/>
    <a:srgbClr val="C9FFEE"/>
    <a:srgbClr val="FFFF00"/>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37466F-4779-4F39-90A7-201852163DD8}" v="502" dt="2021-12-11T20:50:51.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84" autoAdjust="0"/>
  </p:normalViewPr>
  <p:slideViewPr>
    <p:cSldViewPr>
      <p:cViewPr varScale="1">
        <p:scale>
          <a:sx n="106" d="100"/>
          <a:sy n="106" d="100"/>
        </p:scale>
        <p:origin x="82" y="25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E337466F-4779-4F39-90A7-201852163DD8}"/>
    <pc:docChg chg="undo custSel addSld delSld modSld sldOrd">
      <pc:chgData name="Ed Godfrey" userId="61aa7c48ee0e3db0" providerId="LiveId" clId="{E337466F-4779-4F39-90A7-201852163DD8}" dt="2021-12-11T20:51:01.211" v="607" actId="207"/>
      <pc:docMkLst>
        <pc:docMk/>
      </pc:docMkLst>
      <pc:sldChg chg="modSp mod">
        <pc:chgData name="Ed Godfrey" userId="61aa7c48ee0e3db0" providerId="LiveId" clId="{E337466F-4779-4F39-90A7-201852163DD8}" dt="2021-12-11T20:50:45.266" v="603" actId="20577"/>
        <pc:sldMkLst>
          <pc:docMk/>
          <pc:sldMk cId="0" sldId="525"/>
        </pc:sldMkLst>
        <pc:spChg chg="mod">
          <ac:chgData name="Ed Godfrey" userId="61aa7c48ee0e3db0" providerId="LiveId" clId="{E337466F-4779-4F39-90A7-201852163DD8}" dt="2021-12-11T20:50:45.266" v="603" actId="20577"/>
          <ac:spMkLst>
            <pc:docMk/>
            <pc:sldMk cId="0" sldId="525"/>
            <ac:spMk id="5" creationId="{2A15F6D3-56F6-4FB7-BE8C-FA1D4D651CED}"/>
          </ac:spMkLst>
        </pc:spChg>
      </pc:sldChg>
      <pc:sldChg chg="ord">
        <pc:chgData name="Ed Godfrey" userId="61aa7c48ee0e3db0" providerId="LiveId" clId="{E337466F-4779-4F39-90A7-201852163DD8}" dt="2021-12-11T20:17:37.554" v="19"/>
        <pc:sldMkLst>
          <pc:docMk/>
          <pc:sldMk cId="1519565353" sldId="1407"/>
        </pc:sldMkLst>
      </pc:sldChg>
      <pc:sldChg chg="del">
        <pc:chgData name="Ed Godfrey" userId="61aa7c48ee0e3db0" providerId="LiveId" clId="{E337466F-4779-4F39-90A7-201852163DD8}" dt="2021-12-11T19:43:34.609" v="0" actId="47"/>
        <pc:sldMkLst>
          <pc:docMk/>
          <pc:sldMk cId="2016077942" sldId="1476"/>
        </pc:sldMkLst>
      </pc:sldChg>
      <pc:sldChg chg="del">
        <pc:chgData name="Ed Godfrey" userId="61aa7c48ee0e3db0" providerId="LiveId" clId="{E337466F-4779-4F39-90A7-201852163DD8}" dt="2021-12-11T19:43:36.481" v="1" actId="47"/>
        <pc:sldMkLst>
          <pc:docMk/>
          <pc:sldMk cId="1447118589" sldId="1477"/>
        </pc:sldMkLst>
      </pc:sldChg>
      <pc:sldChg chg="add del">
        <pc:chgData name="Ed Godfrey" userId="61aa7c48ee0e3db0" providerId="LiveId" clId="{E337466F-4779-4F39-90A7-201852163DD8}" dt="2021-12-11T19:43:51.500" v="3" actId="47"/>
        <pc:sldMkLst>
          <pc:docMk/>
          <pc:sldMk cId="1701808226" sldId="1479"/>
        </pc:sldMkLst>
      </pc:sldChg>
      <pc:sldChg chg="modSp add mod modAnim">
        <pc:chgData name="Ed Godfrey" userId="61aa7c48ee0e3db0" providerId="LiveId" clId="{E337466F-4779-4F39-90A7-201852163DD8}" dt="2021-12-11T20:22:59.210" v="139" actId="313"/>
        <pc:sldMkLst>
          <pc:docMk/>
          <pc:sldMk cId="910923284" sldId="1480"/>
        </pc:sldMkLst>
        <pc:spChg chg="mod">
          <ac:chgData name="Ed Godfrey" userId="61aa7c48ee0e3db0" providerId="LiveId" clId="{E337466F-4779-4F39-90A7-201852163DD8}" dt="2021-12-11T20:22:59.210" v="139" actId="313"/>
          <ac:spMkLst>
            <pc:docMk/>
            <pc:sldMk cId="910923284" sldId="1480"/>
            <ac:spMk id="5" creationId="{D5E70CC6-BABE-4469-AA71-B5AC73A2C783}"/>
          </ac:spMkLst>
        </pc:spChg>
        <pc:spChg chg="mod">
          <ac:chgData name="Ed Godfrey" userId="61aa7c48ee0e3db0" providerId="LiveId" clId="{E337466F-4779-4F39-90A7-201852163DD8}" dt="2021-12-11T20:18:19.664" v="67" actId="313"/>
          <ac:spMkLst>
            <pc:docMk/>
            <pc:sldMk cId="910923284" sldId="1480"/>
            <ac:spMk id="5123" creationId="{E18300FC-3653-4872-8E08-6A73A96457CA}"/>
          </ac:spMkLst>
        </pc:spChg>
      </pc:sldChg>
      <pc:sldChg chg="del">
        <pc:chgData name="Ed Godfrey" userId="61aa7c48ee0e3db0" providerId="LiveId" clId="{E337466F-4779-4F39-90A7-201852163DD8}" dt="2021-12-11T19:44:10.394" v="4" actId="47"/>
        <pc:sldMkLst>
          <pc:docMk/>
          <pc:sldMk cId="4196303884" sldId="1480"/>
        </pc:sldMkLst>
      </pc:sldChg>
      <pc:sldChg chg="modSp add mod modAnim">
        <pc:chgData name="Ed Godfrey" userId="61aa7c48ee0e3db0" providerId="LiveId" clId="{E337466F-4779-4F39-90A7-201852163DD8}" dt="2021-12-11T20:28:10.848" v="283"/>
        <pc:sldMkLst>
          <pc:docMk/>
          <pc:sldMk cId="2207943798" sldId="1481"/>
        </pc:sldMkLst>
        <pc:spChg chg="mod">
          <ac:chgData name="Ed Godfrey" userId="61aa7c48ee0e3db0" providerId="LiveId" clId="{E337466F-4779-4F39-90A7-201852163DD8}" dt="2021-12-11T20:27:56.809" v="281" actId="20577"/>
          <ac:spMkLst>
            <pc:docMk/>
            <pc:sldMk cId="2207943798" sldId="1481"/>
            <ac:spMk id="5" creationId="{D5E70CC6-BABE-4469-AA71-B5AC73A2C783}"/>
          </ac:spMkLst>
        </pc:spChg>
      </pc:sldChg>
      <pc:sldChg chg="del">
        <pc:chgData name="Ed Godfrey" userId="61aa7c48ee0e3db0" providerId="LiveId" clId="{E337466F-4779-4F39-90A7-201852163DD8}" dt="2021-12-11T19:44:11.066" v="5" actId="47"/>
        <pc:sldMkLst>
          <pc:docMk/>
          <pc:sldMk cId="3008501376" sldId="1481"/>
        </pc:sldMkLst>
      </pc:sldChg>
      <pc:sldChg chg="del">
        <pc:chgData name="Ed Godfrey" userId="61aa7c48ee0e3db0" providerId="LiveId" clId="{E337466F-4779-4F39-90A7-201852163DD8}" dt="2021-12-11T19:44:11.717" v="6" actId="47"/>
        <pc:sldMkLst>
          <pc:docMk/>
          <pc:sldMk cId="3079956136" sldId="1482"/>
        </pc:sldMkLst>
      </pc:sldChg>
      <pc:sldChg chg="modSp add">
        <pc:chgData name="Ed Godfrey" userId="61aa7c48ee0e3db0" providerId="LiveId" clId="{E337466F-4779-4F39-90A7-201852163DD8}" dt="2021-12-11T20:29:30.238" v="322" actId="20577"/>
        <pc:sldMkLst>
          <pc:docMk/>
          <pc:sldMk cId="4157896787" sldId="1482"/>
        </pc:sldMkLst>
        <pc:spChg chg="mod">
          <ac:chgData name="Ed Godfrey" userId="61aa7c48ee0e3db0" providerId="LiveId" clId="{E337466F-4779-4F39-90A7-201852163DD8}" dt="2021-12-11T20:29:16.183" v="287" actId="113"/>
          <ac:spMkLst>
            <pc:docMk/>
            <pc:sldMk cId="4157896787" sldId="1482"/>
            <ac:spMk id="5" creationId="{D5E70CC6-BABE-4469-AA71-B5AC73A2C783}"/>
          </ac:spMkLst>
        </pc:spChg>
        <pc:spChg chg="mod">
          <ac:chgData name="Ed Godfrey" userId="61aa7c48ee0e3db0" providerId="LiveId" clId="{E337466F-4779-4F39-90A7-201852163DD8}" dt="2021-12-11T20:29:30.238" v="322" actId="20577"/>
          <ac:spMkLst>
            <pc:docMk/>
            <pc:sldMk cId="4157896787" sldId="1482"/>
            <ac:spMk id="5123" creationId="{E18300FC-3653-4872-8E08-6A73A96457CA}"/>
          </ac:spMkLst>
        </pc:spChg>
      </pc:sldChg>
      <pc:sldChg chg="del">
        <pc:chgData name="Ed Godfrey" userId="61aa7c48ee0e3db0" providerId="LiveId" clId="{E337466F-4779-4F39-90A7-201852163DD8}" dt="2021-12-11T19:44:12.119" v="7" actId="47"/>
        <pc:sldMkLst>
          <pc:docMk/>
          <pc:sldMk cId="2293834226" sldId="1483"/>
        </pc:sldMkLst>
      </pc:sldChg>
      <pc:sldChg chg="modSp add mod modAnim">
        <pc:chgData name="Ed Godfrey" userId="61aa7c48ee0e3db0" providerId="LiveId" clId="{E337466F-4779-4F39-90A7-201852163DD8}" dt="2021-12-11T20:34:05.679" v="363" actId="20577"/>
        <pc:sldMkLst>
          <pc:docMk/>
          <pc:sldMk cId="2965389917" sldId="1483"/>
        </pc:sldMkLst>
        <pc:spChg chg="mod">
          <ac:chgData name="Ed Godfrey" userId="61aa7c48ee0e3db0" providerId="LiveId" clId="{E337466F-4779-4F39-90A7-201852163DD8}" dt="2021-12-11T20:34:05.679" v="363" actId="20577"/>
          <ac:spMkLst>
            <pc:docMk/>
            <pc:sldMk cId="2965389917" sldId="1483"/>
            <ac:spMk id="5" creationId="{D5E70CC6-BABE-4469-AA71-B5AC73A2C783}"/>
          </ac:spMkLst>
        </pc:spChg>
        <pc:spChg chg="mod">
          <ac:chgData name="Ed Godfrey" userId="61aa7c48ee0e3db0" providerId="LiveId" clId="{E337466F-4779-4F39-90A7-201852163DD8}" dt="2021-12-11T20:32:37.313" v="357" actId="20577"/>
          <ac:spMkLst>
            <pc:docMk/>
            <pc:sldMk cId="2965389917" sldId="1483"/>
            <ac:spMk id="5123" creationId="{E18300FC-3653-4872-8E08-6A73A96457CA}"/>
          </ac:spMkLst>
        </pc:spChg>
      </pc:sldChg>
      <pc:sldChg chg="add modAnim">
        <pc:chgData name="Ed Godfrey" userId="61aa7c48ee0e3db0" providerId="LiveId" clId="{E337466F-4779-4F39-90A7-201852163DD8}" dt="2021-12-11T20:32:11.682" v="325"/>
        <pc:sldMkLst>
          <pc:docMk/>
          <pc:sldMk cId="486387038" sldId="1484"/>
        </pc:sldMkLst>
      </pc:sldChg>
      <pc:sldChg chg="del">
        <pc:chgData name="Ed Godfrey" userId="61aa7c48ee0e3db0" providerId="LiveId" clId="{E337466F-4779-4F39-90A7-201852163DD8}" dt="2021-12-11T19:44:12.979" v="8" actId="47"/>
        <pc:sldMkLst>
          <pc:docMk/>
          <pc:sldMk cId="1947648975" sldId="1484"/>
        </pc:sldMkLst>
      </pc:sldChg>
      <pc:sldChg chg="del">
        <pc:chgData name="Ed Godfrey" userId="61aa7c48ee0e3db0" providerId="LiveId" clId="{E337466F-4779-4F39-90A7-201852163DD8}" dt="2021-12-11T19:44:13.907" v="9" actId="47"/>
        <pc:sldMkLst>
          <pc:docMk/>
          <pc:sldMk cId="21428326" sldId="1485"/>
        </pc:sldMkLst>
      </pc:sldChg>
      <pc:sldChg chg="modSp add modAnim">
        <pc:chgData name="Ed Godfrey" userId="61aa7c48ee0e3db0" providerId="LiveId" clId="{E337466F-4779-4F39-90A7-201852163DD8}" dt="2021-12-11T20:36:26.824" v="397" actId="6549"/>
        <pc:sldMkLst>
          <pc:docMk/>
          <pc:sldMk cId="2995146100" sldId="1485"/>
        </pc:sldMkLst>
        <pc:spChg chg="mod">
          <ac:chgData name="Ed Godfrey" userId="61aa7c48ee0e3db0" providerId="LiveId" clId="{E337466F-4779-4F39-90A7-201852163DD8}" dt="2021-12-11T20:36:26.824" v="397" actId="6549"/>
          <ac:spMkLst>
            <pc:docMk/>
            <pc:sldMk cId="2995146100" sldId="1485"/>
            <ac:spMk id="5" creationId="{D5E70CC6-BABE-4469-AA71-B5AC73A2C783}"/>
          </ac:spMkLst>
        </pc:spChg>
      </pc:sldChg>
      <pc:sldChg chg="del">
        <pc:chgData name="Ed Godfrey" userId="61aa7c48ee0e3db0" providerId="LiveId" clId="{E337466F-4779-4F39-90A7-201852163DD8}" dt="2021-12-11T19:44:15.998" v="11" actId="47"/>
        <pc:sldMkLst>
          <pc:docMk/>
          <pc:sldMk cId="176939151" sldId="1486"/>
        </pc:sldMkLst>
      </pc:sldChg>
      <pc:sldChg chg="modSp add mod modAnim">
        <pc:chgData name="Ed Godfrey" userId="61aa7c48ee0e3db0" providerId="LiveId" clId="{E337466F-4779-4F39-90A7-201852163DD8}" dt="2021-12-11T20:40:05.888" v="461" actId="6549"/>
        <pc:sldMkLst>
          <pc:docMk/>
          <pc:sldMk cId="931224170" sldId="1486"/>
        </pc:sldMkLst>
        <pc:spChg chg="mod">
          <ac:chgData name="Ed Godfrey" userId="61aa7c48ee0e3db0" providerId="LiveId" clId="{E337466F-4779-4F39-90A7-201852163DD8}" dt="2021-12-11T20:40:05.888" v="461" actId="6549"/>
          <ac:spMkLst>
            <pc:docMk/>
            <pc:sldMk cId="931224170" sldId="1486"/>
            <ac:spMk id="5" creationId="{D5E70CC6-BABE-4469-AA71-B5AC73A2C783}"/>
          </ac:spMkLst>
        </pc:spChg>
      </pc:sldChg>
      <pc:sldChg chg="modSp add modAnim">
        <pc:chgData name="Ed Godfrey" userId="61aa7c48ee0e3db0" providerId="LiveId" clId="{E337466F-4779-4F39-90A7-201852163DD8}" dt="2021-12-11T20:45:53.176" v="521"/>
        <pc:sldMkLst>
          <pc:docMk/>
          <pc:sldMk cId="2446533625" sldId="1487"/>
        </pc:sldMkLst>
        <pc:spChg chg="mod">
          <ac:chgData name="Ed Godfrey" userId="61aa7c48ee0e3db0" providerId="LiveId" clId="{E337466F-4779-4F39-90A7-201852163DD8}" dt="2021-12-11T20:45:30.290" v="515" actId="20577"/>
          <ac:spMkLst>
            <pc:docMk/>
            <pc:sldMk cId="2446533625" sldId="1487"/>
            <ac:spMk id="5" creationId="{D5E70CC6-BABE-4469-AA71-B5AC73A2C783}"/>
          </ac:spMkLst>
        </pc:spChg>
      </pc:sldChg>
      <pc:sldChg chg="del">
        <pc:chgData name="Ed Godfrey" userId="61aa7c48ee0e3db0" providerId="LiveId" clId="{E337466F-4779-4F39-90A7-201852163DD8}" dt="2021-12-11T19:44:14.494" v="10" actId="47"/>
        <pc:sldMkLst>
          <pc:docMk/>
          <pc:sldMk cId="3283635663" sldId="1487"/>
        </pc:sldMkLst>
      </pc:sldChg>
      <pc:sldChg chg="modSp add modAnim">
        <pc:chgData name="Ed Godfrey" userId="61aa7c48ee0e3db0" providerId="LiveId" clId="{E337466F-4779-4F39-90A7-201852163DD8}" dt="2021-12-11T20:48:40.692" v="585"/>
        <pc:sldMkLst>
          <pc:docMk/>
          <pc:sldMk cId="1117374688" sldId="1488"/>
        </pc:sldMkLst>
        <pc:spChg chg="mod">
          <ac:chgData name="Ed Godfrey" userId="61aa7c48ee0e3db0" providerId="LiveId" clId="{E337466F-4779-4F39-90A7-201852163DD8}" dt="2021-12-11T20:47:54.535" v="583" actId="113"/>
          <ac:spMkLst>
            <pc:docMk/>
            <pc:sldMk cId="1117374688" sldId="1488"/>
            <ac:spMk id="5" creationId="{D5E70CC6-BABE-4469-AA71-B5AC73A2C783}"/>
          </ac:spMkLst>
        </pc:spChg>
      </pc:sldChg>
      <pc:sldChg chg="del">
        <pc:chgData name="Ed Godfrey" userId="61aa7c48ee0e3db0" providerId="LiveId" clId="{E337466F-4779-4F39-90A7-201852163DD8}" dt="2021-12-11T19:44:16.535" v="12" actId="47"/>
        <pc:sldMkLst>
          <pc:docMk/>
          <pc:sldMk cId="2353932521" sldId="1488"/>
        </pc:sldMkLst>
      </pc:sldChg>
      <pc:sldChg chg="modSp add modAnim">
        <pc:chgData name="Ed Godfrey" userId="61aa7c48ee0e3db0" providerId="LiveId" clId="{E337466F-4779-4F39-90A7-201852163DD8}" dt="2021-12-11T20:50:01.613" v="601"/>
        <pc:sldMkLst>
          <pc:docMk/>
          <pc:sldMk cId="2194157094" sldId="1489"/>
        </pc:sldMkLst>
        <pc:spChg chg="mod">
          <ac:chgData name="Ed Godfrey" userId="61aa7c48ee0e3db0" providerId="LiveId" clId="{E337466F-4779-4F39-90A7-201852163DD8}" dt="2021-12-11T20:49:50.081" v="600" actId="255"/>
          <ac:spMkLst>
            <pc:docMk/>
            <pc:sldMk cId="2194157094" sldId="1489"/>
            <ac:spMk id="5" creationId="{D5E70CC6-BABE-4469-AA71-B5AC73A2C783}"/>
          </ac:spMkLst>
        </pc:spChg>
      </pc:sldChg>
      <pc:sldChg chg="del">
        <pc:chgData name="Ed Godfrey" userId="61aa7c48ee0e3db0" providerId="LiveId" clId="{E337466F-4779-4F39-90A7-201852163DD8}" dt="2021-12-11T19:44:17.098" v="13" actId="47"/>
        <pc:sldMkLst>
          <pc:docMk/>
          <pc:sldMk cId="2505364386" sldId="1489"/>
        </pc:sldMkLst>
      </pc:sldChg>
      <pc:sldChg chg="delSp modSp add mod setBg delDesignElem">
        <pc:chgData name="Ed Godfrey" userId="61aa7c48ee0e3db0" providerId="LiveId" clId="{E337466F-4779-4F39-90A7-201852163DD8}" dt="2021-12-11T20:51:01.211" v="607" actId="207"/>
        <pc:sldMkLst>
          <pc:docMk/>
          <pc:sldMk cId="1942775723" sldId="1490"/>
        </pc:sldMkLst>
        <pc:spChg chg="mod">
          <ac:chgData name="Ed Godfrey" userId="61aa7c48ee0e3db0" providerId="LiveId" clId="{E337466F-4779-4F39-90A7-201852163DD8}" dt="2021-12-11T20:51:01.211" v="607" actId="207"/>
          <ac:spMkLst>
            <pc:docMk/>
            <pc:sldMk cId="1942775723" sldId="1490"/>
            <ac:spMk id="5" creationId="{2A15F6D3-56F6-4FB7-BE8C-FA1D4D651CED}"/>
          </ac:spMkLst>
        </pc:spChg>
        <pc:spChg chg="del">
          <ac:chgData name="Ed Godfrey" userId="61aa7c48ee0e3db0" providerId="LiveId" clId="{E337466F-4779-4F39-90A7-201852163DD8}" dt="2021-12-11T20:50:51.081" v="605"/>
          <ac:spMkLst>
            <pc:docMk/>
            <pc:sldMk cId="1942775723" sldId="1490"/>
            <ac:spMk id="71" creationId="{44B42A97-2187-442B-BB48-39526296DA52}"/>
          </ac:spMkLst>
        </pc:spChg>
        <pc:spChg chg="del">
          <ac:chgData name="Ed Godfrey" userId="61aa7c48ee0e3db0" providerId="LiveId" clId="{E337466F-4779-4F39-90A7-201852163DD8}" dt="2021-12-11T20:50:51.081" v="605"/>
          <ac:spMkLst>
            <pc:docMk/>
            <pc:sldMk cId="1942775723" sldId="1490"/>
            <ac:spMk id="73" creationId="{F40CA114-B78B-4E3B-A785-96745276B6FB}"/>
          </ac:spMkLst>
        </pc:spChg>
        <pc:spChg chg="del">
          <ac:chgData name="Ed Godfrey" userId="61aa7c48ee0e3db0" providerId="LiveId" clId="{E337466F-4779-4F39-90A7-201852163DD8}" dt="2021-12-11T20:50:51.081" v="605"/>
          <ac:spMkLst>
            <pc:docMk/>
            <pc:sldMk cId="1942775723" sldId="1490"/>
            <ac:spMk id="75" creationId="{1B1D834C-2707-49B0-A3CE-334D83DFF044}"/>
          </ac:spMkLst>
        </pc:spChg>
        <pc:spChg chg="mod">
          <ac:chgData name="Ed Godfrey" userId="61aa7c48ee0e3db0" providerId="LiveId" clId="{E337466F-4779-4F39-90A7-201852163DD8}" dt="2021-12-11T20:50:57.594" v="606" actId="207"/>
          <ac:spMkLst>
            <pc:docMk/>
            <pc:sldMk cId="1942775723" sldId="1490"/>
            <ac:spMk id="2050" creationId="{84185356-F473-4163-A17C-84BC2C14A278}"/>
          </ac:spMkLst>
        </pc:spChg>
      </pc:sldChg>
      <pc:sldChg chg="del">
        <pc:chgData name="Ed Godfrey" userId="61aa7c48ee0e3db0" providerId="LiveId" clId="{E337466F-4779-4F39-90A7-201852163DD8}" dt="2021-12-11T19:44:18.728" v="14" actId="47"/>
        <pc:sldMkLst>
          <pc:docMk/>
          <pc:sldMk cId="3449391999" sldId="1490"/>
        </pc:sldMkLst>
      </pc:sldChg>
      <pc:sldChg chg="del">
        <pc:chgData name="Ed Godfrey" userId="61aa7c48ee0e3db0" providerId="LiveId" clId="{E337466F-4779-4F39-90A7-201852163DD8}" dt="2021-12-11T19:44:33.357" v="17" actId="47"/>
        <pc:sldMkLst>
          <pc:docMk/>
          <pc:sldMk cId="4217856645" sldId="1492"/>
        </pc:sldMkLst>
      </pc:sldChg>
      <pc:sldChg chg="del">
        <pc:chgData name="Ed Godfrey" userId="61aa7c48ee0e3db0" providerId="LiveId" clId="{E337466F-4779-4F39-90A7-201852163DD8}" dt="2021-12-11T19:44:26.114" v="15" actId="47"/>
        <pc:sldMkLst>
          <pc:docMk/>
          <pc:sldMk cId="1398013219" sldId="1493"/>
        </pc:sldMkLst>
      </pc:sldChg>
      <pc:sldChg chg="del">
        <pc:chgData name="Ed Godfrey" userId="61aa7c48ee0e3db0" providerId="LiveId" clId="{E337466F-4779-4F39-90A7-201852163DD8}" dt="2021-12-11T19:44:30.451" v="16" actId="47"/>
        <pc:sldMkLst>
          <pc:docMk/>
          <pc:sldMk cId="2640319397" sldId="14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4E74C8-E22E-4A82-AD83-50359C8A08C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61262F60-1824-44C2-8285-3DF4EC4088A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2B2D5D09-3DCC-4E9B-85BB-143FF1973424}" type="datetimeFigureOut">
              <a:rPr lang="en-US"/>
              <a:pPr>
                <a:defRPr/>
              </a:pPr>
              <a:t>12/11/2021</a:t>
            </a:fld>
            <a:endParaRPr lang="en-US" dirty="0"/>
          </a:p>
        </p:txBody>
      </p:sp>
      <p:sp>
        <p:nvSpPr>
          <p:cNvPr id="4" name="Slide Image Placeholder 3">
            <a:extLst>
              <a:ext uri="{FF2B5EF4-FFF2-40B4-BE49-F238E27FC236}">
                <a16:creationId xmlns:a16="http://schemas.microsoft.com/office/drawing/2014/main" id="{DB748D9C-6634-4F53-A739-B3BA450595E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2C0FEE5-C734-43C8-904C-384862DD4F1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C8CF74E-389A-4DD4-9083-3BE41850038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5E1D3CD7-4C37-48CC-B641-54A4A445BF2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F2BB932-4A26-4A43-B45A-A168018DF9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BB932-4A26-4A43-B45A-A168018DF954}" type="slidenum">
              <a:rPr lang="en-US" altLang="en-US" smtClean="0"/>
              <a:pPr/>
              <a:t>3</a:t>
            </a:fld>
            <a:endParaRPr lang="en-US" altLang="en-US"/>
          </a:p>
        </p:txBody>
      </p:sp>
    </p:spTree>
    <p:extLst>
      <p:ext uri="{BB962C8B-B14F-4D97-AF65-F5344CB8AC3E}">
        <p14:creationId xmlns:p14="http://schemas.microsoft.com/office/powerpoint/2010/main" val="625209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6F5D85D-3AFD-4880-BA12-A0832D6FEE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302936-2339-4FCB-9A98-EC2842F4EC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3A04EA-690D-4D61-8ED2-43546A852458}"/>
              </a:ext>
            </a:extLst>
          </p:cNvPr>
          <p:cNvSpPr>
            <a:spLocks noGrp="1" noChangeArrowheads="1"/>
          </p:cNvSpPr>
          <p:nvPr>
            <p:ph type="sldNum" sz="quarter" idx="12"/>
          </p:nvPr>
        </p:nvSpPr>
        <p:spPr>
          <a:ln/>
        </p:spPr>
        <p:txBody>
          <a:bodyPr/>
          <a:lstStyle>
            <a:lvl1pPr>
              <a:defRPr/>
            </a:lvl1pPr>
          </a:lstStyle>
          <a:p>
            <a:fld id="{2752B42F-208F-4560-B3B6-C99E28597703}" type="slidenum">
              <a:rPr lang="en-US" altLang="en-US"/>
              <a:pPr/>
              <a:t>‹#›</a:t>
            </a:fld>
            <a:endParaRPr lang="en-US" altLang="en-US"/>
          </a:p>
        </p:txBody>
      </p:sp>
    </p:spTree>
    <p:extLst>
      <p:ext uri="{BB962C8B-B14F-4D97-AF65-F5344CB8AC3E}">
        <p14:creationId xmlns:p14="http://schemas.microsoft.com/office/powerpoint/2010/main" val="289795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4A3948-8174-4164-A5D1-55CBB03FA3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40130B-65B8-4795-8A10-F5BB8EBE0E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ED1535-F415-4C18-9933-7A07FB8AFFC0}"/>
              </a:ext>
            </a:extLst>
          </p:cNvPr>
          <p:cNvSpPr>
            <a:spLocks noGrp="1" noChangeArrowheads="1"/>
          </p:cNvSpPr>
          <p:nvPr>
            <p:ph type="sldNum" sz="quarter" idx="12"/>
          </p:nvPr>
        </p:nvSpPr>
        <p:spPr>
          <a:ln/>
        </p:spPr>
        <p:txBody>
          <a:bodyPr/>
          <a:lstStyle>
            <a:lvl1pPr>
              <a:defRPr/>
            </a:lvl1pPr>
          </a:lstStyle>
          <a:p>
            <a:fld id="{049166E1-8C14-4882-82E5-E628071C7DB9}" type="slidenum">
              <a:rPr lang="en-US" altLang="en-US"/>
              <a:pPr/>
              <a:t>‹#›</a:t>
            </a:fld>
            <a:endParaRPr lang="en-US" altLang="en-US"/>
          </a:p>
        </p:txBody>
      </p:sp>
    </p:spTree>
    <p:extLst>
      <p:ext uri="{BB962C8B-B14F-4D97-AF65-F5344CB8AC3E}">
        <p14:creationId xmlns:p14="http://schemas.microsoft.com/office/powerpoint/2010/main" val="251311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84287F-D338-4DAD-AA77-525373442B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C6426B-26A6-4359-A485-94BD92FBE4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06D8E2-04DD-4BA3-A867-416B065292BE}"/>
              </a:ext>
            </a:extLst>
          </p:cNvPr>
          <p:cNvSpPr>
            <a:spLocks noGrp="1" noChangeArrowheads="1"/>
          </p:cNvSpPr>
          <p:nvPr>
            <p:ph type="sldNum" sz="quarter" idx="12"/>
          </p:nvPr>
        </p:nvSpPr>
        <p:spPr>
          <a:ln/>
        </p:spPr>
        <p:txBody>
          <a:bodyPr/>
          <a:lstStyle>
            <a:lvl1pPr>
              <a:defRPr/>
            </a:lvl1pPr>
          </a:lstStyle>
          <a:p>
            <a:fld id="{325585B9-26C1-444D-B436-77EB1501C8C3}" type="slidenum">
              <a:rPr lang="en-US" altLang="en-US"/>
              <a:pPr/>
              <a:t>‹#›</a:t>
            </a:fld>
            <a:endParaRPr lang="en-US" altLang="en-US"/>
          </a:p>
        </p:txBody>
      </p:sp>
    </p:spTree>
    <p:extLst>
      <p:ext uri="{BB962C8B-B14F-4D97-AF65-F5344CB8AC3E}">
        <p14:creationId xmlns:p14="http://schemas.microsoft.com/office/powerpoint/2010/main" val="144447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05F624-9677-4CB5-804F-55A34868B0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F8EC6D-F844-46E6-B790-9B7AFE562B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B46253-86BE-4181-96F8-E6F75AEC085C}"/>
              </a:ext>
            </a:extLst>
          </p:cNvPr>
          <p:cNvSpPr>
            <a:spLocks noGrp="1" noChangeArrowheads="1"/>
          </p:cNvSpPr>
          <p:nvPr>
            <p:ph type="sldNum" sz="quarter" idx="12"/>
          </p:nvPr>
        </p:nvSpPr>
        <p:spPr>
          <a:ln/>
        </p:spPr>
        <p:txBody>
          <a:bodyPr/>
          <a:lstStyle>
            <a:lvl1pPr>
              <a:defRPr/>
            </a:lvl1pPr>
          </a:lstStyle>
          <a:p>
            <a:fld id="{4796540A-03BD-40F3-A93F-AB3A83CE3DBC}" type="slidenum">
              <a:rPr lang="en-US" altLang="en-US"/>
              <a:pPr/>
              <a:t>‹#›</a:t>
            </a:fld>
            <a:endParaRPr lang="en-US" altLang="en-US"/>
          </a:p>
        </p:txBody>
      </p:sp>
    </p:spTree>
    <p:extLst>
      <p:ext uri="{BB962C8B-B14F-4D97-AF65-F5344CB8AC3E}">
        <p14:creationId xmlns:p14="http://schemas.microsoft.com/office/powerpoint/2010/main" val="341525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2DD74BB-FA8E-41D7-AB94-4DB6F969EF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561C96-6A19-40D9-9F28-D819DBA755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704AB8-2763-458F-9182-09477754F3E0}"/>
              </a:ext>
            </a:extLst>
          </p:cNvPr>
          <p:cNvSpPr>
            <a:spLocks noGrp="1" noChangeArrowheads="1"/>
          </p:cNvSpPr>
          <p:nvPr>
            <p:ph type="sldNum" sz="quarter" idx="12"/>
          </p:nvPr>
        </p:nvSpPr>
        <p:spPr>
          <a:ln/>
        </p:spPr>
        <p:txBody>
          <a:bodyPr/>
          <a:lstStyle>
            <a:lvl1pPr>
              <a:defRPr/>
            </a:lvl1pPr>
          </a:lstStyle>
          <a:p>
            <a:fld id="{6CBA88D4-F594-401B-A99B-909D2CAC4FA7}" type="slidenum">
              <a:rPr lang="en-US" altLang="en-US"/>
              <a:pPr/>
              <a:t>‹#›</a:t>
            </a:fld>
            <a:endParaRPr lang="en-US" altLang="en-US"/>
          </a:p>
        </p:txBody>
      </p:sp>
    </p:spTree>
    <p:extLst>
      <p:ext uri="{BB962C8B-B14F-4D97-AF65-F5344CB8AC3E}">
        <p14:creationId xmlns:p14="http://schemas.microsoft.com/office/powerpoint/2010/main" val="199597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8E63E15-F84E-4B54-8307-7622C636F8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51EC5D5-75C1-49FF-9F91-ACDBB92E14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3F850F8-206F-47EC-A68C-7DE76374F56E}"/>
              </a:ext>
            </a:extLst>
          </p:cNvPr>
          <p:cNvSpPr>
            <a:spLocks noGrp="1" noChangeArrowheads="1"/>
          </p:cNvSpPr>
          <p:nvPr>
            <p:ph type="sldNum" sz="quarter" idx="12"/>
          </p:nvPr>
        </p:nvSpPr>
        <p:spPr>
          <a:ln/>
        </p:spPr>
        <p:txBody>
          <a:bodyPr/>
          <a:lstStyle>
            <a:lvl1pPr>
              <a:defRPr/>
            </a:lvl1pPr>
          </a:lstStyle>
          <a:p>
            <a:fld id="{9CF1AB55-1581-422C-AEA5-F3EEAF581D19}" type="slidenum">
              <a:rPr lang="en-US" altLang="en-US"/>
              <a:pPr/>
              <a:t>‹#›</a:t>
            </a:fld>
            <a:endParaRPr lang="en-US" altLang="en-US"/>
          </a:p>
        </p:txBody>
      </p:sp>
    </p:spTree>
    <p:extLst>
      <p:ext uri="{BB962C8B-B14F-4D97-AF65-F5344CB8AC3E}">
        <p14:creationId xmlns:p14="http://schemas.microsoft.com/office/powerpoint/2010/main" val="243727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4A388A1-BD0A-4D34-B5EA-F61E6EB51F2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28F6503-5467-4E2B-8D14-E5656984BC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23F79BC-9F8C-4B49-84C9-E6B89403A427}"/>
              </a:ext>
            </a:extLst>
          </p:cNvPr>
          <p:cNvSpPr>
            <a:spLocks noGrp="1" noChangeArrowheads="1"/>
          </p:cNvSpPr>
          <p:nvPr>
            <p:ph type="sldNum" sz="quarter" idx="12"/>
          </p:nvPr>
        </p:nvSpPr>
        <p:spPr>
          <a:ln/>
        </p:spPr>
        <p:txBody>
          <a:bodyPr/>
          <a:lstStyle>
            <a:lvl1pPr>
              <a:defRPr/>
            </a:lvl1pPr>
          </a:lstStyle>
          <a:p>
            <a:fld id="{CD83CF6F-22FE-4AB0-A758-A09AC08994D8}" type="slidenum">
              <a:rPr lang="en-US" altLang="en-US"/>
              <a:pPr/>
              <a:t>‹#›</a:t>
            </a:fld>
            <a:endParaRPr lang="en-US" altLang="en-US"/>
          </a:p>
        </p:txBody>
      </p:sp>
    </p:spTree>
    <p:extLst>
      <p:ext uri="{BB962C8B-B14F-4D97-AF65-F5344CB8AC3E}">
        <p14:creationId xmlns:p14="http://schemas.microsoft.com/office/powerpoint/2010/main" val="1341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9CAD9EB-1061-4620-8037-E4D84102C3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FB93D2C-D0B3-4715-B87D-182EB3CB3A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BBAECC3-FED8-4B0A-A9E3-BD6C7EE86E20}"/>
              </a:ext>
            </a:extLst>
          </p:cNvPr>
          <p:cNvSpPr>
            <a:spLocks noGrp="1" noChangeArrowheads="1"/>
          </p:cNvSpPr>
          <p:nvPr>
            <p:ph type="sldNum" sz="quarter" idx="12"/>
          </p:nvPr>
        </p:nvSpPr>
        <p:spPr>
          <a:ln/>
        </p:spPr>
        <p:txBody>
          <a:bodyPr/>
          <a:lstStyle>
            <a:lvl1pPr>
              <a:defRPr/>
            </a:lvl1pPr>
          </a:lstStyle>
          <a:p>
            <a:fld id="{98D9241D-FABE-4511-99E9-7DCC69FED919}" type="slidenum">
              <a:rPr lang="en-US" altLang="en-US"/>
              <a:pPr/>
              <a:t>‹#›</a:t>
            </a:fld>
            <a:endParaRPr lang="en-US" altLang="en-US"/>
          </a:p>
        </p:txBody>
      </p:sp>
    </p:spTree>
    <p:extLst>
      <p:ext uri="{BB962C8B-B14F-4D97-AF65-F5344CB8AC3E}">
        <p14:creationId xmlns:p14="http://schemas.microsoft.com/office/powerpoint/2010/main" val="72585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A42FC8-B939-4B50-84BC-D6AF745EB13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B899F68-16C2-4856-AB3A-F973E1E545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0057198-D054-44FD-AC42-F955FD8FA514}"/>
              </a:ext>
            </a:extLst>
          </p:cNvPr>
          <p:cNvSpPr>
            <a:spLocks noGrp="1" noChangeArrowheads="1"/>
          </p:cNvSpPr>
          <p:nvPr>
            <p:ph type="sldNum" sz="quarter" idx="12"/>
          </p:nvPr>
        </p:nvSpPr>
        <p:spPr>
          <a:ln/>
        </p:spPr>
        <p:txBody>
          <a:bodyPr/>
          <a:lstStyle>
            <a:lvl1pPr>
              <a:defRPr/>
            </a:lvl1pPr>
          </a:lstStyle>
          <a:p>
            <a:fld id="{86E40676-4A3A-410D-B59E-FB6863C06EC0}" type="slidenum">
              <a:rPr lang="en-US" altLang="en-US"/>
              <a:pPr/>
              <a:t>‹#›</a:t>
            </a:fld>
            <a:endParaRPr lang="en-US" altLang="en-US"/>
          </a:p>
        </p:txBody>
      </p:sp>
    </p:spTree>
    <p:extLst>
      <p:ext uri="{BB962C8B-B14F-4D97-AF65-F5344CB8AC3E}">
        <p14:creationId xmlns:p14="http://schemas.microsoft.com/office/powerpoint/2010/main" val="68024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9A75D2B-0E11-4E75-B1C2-EC309F2E82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3152C2-8A39-4DC7-8A5A-0476462AE4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0EC2EF3-A8F5-45F4-87B7-CCB02C29D631}"/>
              </a:ext>
            </a:extLst>
          </p:cNvPr>
          <p:cNvSpPr>
            <a:spLocks noGrp="1" noChangeArrowheads="1"/>
          </p:cNvSpPr>
          <p:nvPr>
            <p:ph type="sldNum" sz="quarter" idx="12"/>
          </p:nvPr>
        </p:nvSpPr>
        <p:spPr>
          <a:ln/>
        </p:spPr>
        <p:txBody>
          <a:bodyPr/>
          <a:lstStyle>
            <a:lvl1pPr>
              <a:defRPr/>
            </a:lvl1pPr>
          </a:lstStyle>
          <a:p>
            <a:fld id="{81737C62-1513-4617-AD09-6E514C35BC1B}" type="slidenum">
              <a:rPr lang="en-US" altLang="en-US"/>
              <a:pPr/>
              <a:t>‹#›</a:t>
            </a:fld>
            <a:endParaRPr lang="en-US" altLang="en-US"/>
          </a:p>
        </p:txBody>
      </p:sp>
    </p:spTree>
    <p:extLst>
      <p:ext uri="{BB962C8B-B14F-4D97-AF65-F5344CB8AC3E}">
        <p14:creationId xmlns:p14="http://schemas.microsoft.com/office/powerpoint/2010/main" val="21251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EA3DB95-39B4-42B4-B795-7C9E0C578E6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F177C51-7CD9-40E3-86CE-4A08C88A44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B41C8B-2148-44AD-AB51-16F97E8670C8}"/>
              </a:ext>
            </a:extLst>
          </p:cNvPr>
          <p:cNvSpPr>
            <a:spLocks noGrp="1" noChangeArrowheads="1"/>
          </p:cNvSpPr>
          <p:nvPr>
            <p:ph type="sldNum" sz="quarter" idx="12"/>
          </p:nvPr>
        </p:nvSpPr>
        <p:spPr>
          <a:ln/>
        </p:spPr>
        <p:txBody>
          <a:bodyPr/>
          <a:lstStyle>
            <a:lvl1pPr>
              <a:defRPr/>
            </a:lvl1pPr>
          </a:lstStyle>
          <a:p>
            <a:fld id="{8C38BE54-8545-4954-8532-CBDABF662B64}" type="slidenum">
              <a:rPr lang="en-US" altLang="en-US"/>
              <a:pPr/>
              <a:t>‹#›</a:t>
            </a:fld>
            <a:endParaRPr lang="en-US" altLang="en-US"/>
          </a:p>
        </p:txBody>
      </p:sp>
    </p:spTree>
    <p:extLst>
      <p:ext uri="{BB962C8B-B14F-4D97-AF65-F5344CB8AC3E}">
        <p14:creationId xmlns:p14="http://schemas.microsoft.com/office/powerpoint/2010/main" val="262362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8A0E4D9-4D96-490B-82A6-BF5CC85601D9}"/>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5AA0367-744B-4217-91B9-1EB6E745B8A5}"/>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ADC5A1-24B1-4DAC-9543-0B2ADDE467E1}"/>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i="0">
                <a:solidFill>
                  <a:schemeClr val="tx1"/>
                </a:solidFill>
                <a:latin typeface="+mn-lt"/>
                <a:cs typeface="Arial" charset="0"/>
              </a:defRPr>
            </a:lvl1pPr>
          </a:lstStyle>
          <a:p>
            <a:pPr>
              <a:defRPr/>
            </a:pPr>
            <a:endParaRPr lang="en-US"/>
          </a:p>
        </p:txBody>
      </p:sp>
      <p:sp>
        <p:nvSpPr>
          <p:cNvPr id="1029" name="Rectangle 5">
            <a:extLst>
              <a:ext uri="{FF2B5EF4-FFF2-40B4-BE49-F238E27FC236}">
                <a16:creationId xmlns:a16="http://schemas.microsoft.com/office/drawing/2014/main" id="{D10116F1-CA76-48F9-A260-720DB87E502E}"/>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chemeClr val="tx1"/>
                </a:solidFill>
                <a:latin typeface="+mn-lt"/>
                <a:cs typeface="Arial" charset="0"/>
              </a:defRPr>
            </a:lvl1pPr>
          </a:lstStyle>
          <a:p>
            <a:pPr>
              <a:defRPr/>
            </a:pPr>
            <a:endParaRPr lang="en-US"/>
          </a:p>
        </p:txBody>
      </p:sp>
      <p:sp>
        <p:nvSpPr>
          <p:cNvPr id="1030" name="Rectangle 6">
            <a:extLst>
              <a:ext uri="{FF2B5EF4-FFF2-40B4-BE49-F238E27FC236}">
                <a16:creationId xmlns:a16="http://schemas.microsoft.com/office/drawing/2014/main" id="{7FC741A3-49E3-4491-963F-37FCA14ED2EC}"/>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chemeClr val="tx1"/>
                </a:solidFill>
                <a:latin typeface="Arial" panose="020B0604020202020204" pitchFamily="34" charset="0"/>
              </a:defRPr>
            </a:lvl1pPr>
          </a:lstStyle>
          <a:p>
            <a:fld id="{7B1A7453-CCBC-4C1F-8273-97094C959E5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BGRectangle">
            <a:extLst>
              <a:ext uri="{FF2B5EF4-FFF2-40B4-BE49-F238E27FC236}">
                <a16:creationId xmlns:a16="http://schemas.microsoft.com/office/drawing/2014/main" id="{44B42A97-2187-442B-BB48-39526296D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342"/>
            <a:ext cx="9144000" cy="171415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50" name="Rectangle 2">
            <a:extLst>
              <a:ext uri="{FF2B5EF4-FFF2-40B4-BE49-F238E27FC236}">
                <a16:creationId xmlns:a16="http://schemas.microsoft.com/office/drawing/2014/main" id="{84185356-F473-4163-A17C-84BC2C14A278}"/>
              </a:ext>
            </a:extLst>
          </p:cNvPr>
          <p:cNvSpPr>
            <a:spLocks noGrp="1" noChangeArrowheads="1"/>
          </p:cNvSpPr>
          <p:nvPr>
            <p:ph type="title"/>
          </p:nvPr>
        </p:nvSpPr>
        <p:spPr>
          <a:xfrm>
            <a:off x="324852" y="3818821"/>
            <a:ext cx="5875644" cy="948441"/>
          </a:xfrm>
        </p:spPr>
        <p:txBody>
          <a:bodyPr vert="horz" lIns="91440" tIns="45720" rIns="91440" bIns="45720" rtlCol="0" anchor="ctr">
            <a:normAutofit/>
          </a:bodyPr>
          <a:lstStyle/>
          <a:p>
            <a:pPr algn="l" eaLnBrk="1" hangingPunct="1">
              <a:lnSpc>
                <a:spcPct val="90000"/>
              </a:lnSpc>
            </a:pPr>
            <a:r>
              <a:rPr lang="en-US" altLang="en-US" sz="2900" kern="1200" dirty="0">
                <a:solidFill>
                  <a:schemeClr val="tx1"/>
                </a:solidFill>
              </a:rPr>
              <a:t>What About Revelation 20?</a:t>
            </a:r>
            <a:endParaRPr lang="en-US" altLang="en-US" sz="2000" i="1" kern="1200" dirty="0">
              <a:solidFill>
                <a:schemeClr val="tx1"/>
              </a:solidFill>
            </a:endParaRPr>
          </a:p>
        </p:txBody>
      </p:sp>
      <p:sp>
        <p:nvSpPr>
          <p:cNvPr id="75" name="!!Line">
            <a:extLst>
              <a:ext uri="{FF2B5EF4-FFF2-40B4-BE49-F238E27FC236}">
                <a16:creationId xmlns:a16="http://schemas.microsoft.com/office/drawing/2014/main" id="{1B1D834C-2707-49B0-A3CE-334D83DFF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8786" y="3950208"/>
            <a:ext cx="6858"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A15F6D3-56F6-4FB7-BE8C-FA1D4D651CED}"/>
              </a:ext>
            </a:extLst>
          </p:cNvPr>
          <p:cNvSpPr txBox="1"/>
          <p:nvPr/>
        </p:nvSpPr>
        <p:spPr>
          <a:xfrm>
            <a:off x="6400800" y="4095750"/>
            <a:ext cx="2653284" cy="338554"/>
          </a:xfrm>
          <a:prstGeom prst="rect">
            <a:avLst/>
          </a:prstGeom>
          <a:noFill/>
        </p:spPr>
        <p:txBody>
          <a:bodyPr wrap="square" rtlCol="0">
            <a:spAutoFit/>
          </a:bodyPr>
          <a:lstStyle/>
          <a:p>
            <a:pPr algn="r"/>
            <a:r>
              <a:rPr lang="en-US" sz="1600" b="0" i="0" dirty="0">
                <a:solidFill>
                  <a:schemeClr val="tx1"/>
                </a:solidFill>
                <a:latin typeface="Abadi" panose="020B0604020104020204" pitchFamily="34" charset="0"/>
              </a:rPr>
              <a:t>December 12, 2021</a:t>
            </a:r>
          </a:p>
        </p:txBody>
      </p:sp>
      <p:pic>
        <p:nvPicPr>
          <p:cNvPr id="4" name="Picture 3" descr="Text&#10;&#10;Description automatically generated">
            <a:extLst>
              <a:ext uri="{FF2B5EF4-FFF2-40B4-BE49-F238E27FC236}">
                <a16:creationId xmlns:a16="http://schemas.microsoft.com/office/drawing/2014/main" id="{A1239902-5231-46AC-8441-7D7B70A71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3442583"/>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700" i="0" dirty="0">
                <a:solidFill>
                  <a:schemeClr val="accent2">
                    <a:lumMod val="20000"/>
                    <a:lumOff val="80000"/>
                  </a:schemeClr>
                </a:solidFill>
                <a:latin typeface="+mj-lt"/>
                <a:ea typeface="+mj-ea"/>
                <a:cs typeface="+mj-cs"/>
              </a:rPr>
              <a:t>The Duration of the “Thousand Years”</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3170099"/>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buFontTx/>
              <a:buNone/>
            </a:pPr>
            <a:r>
              <a:rPr lang="en-US" sz="2000" b="0" i="0" dirty="0" err="1">
                <a:latin typeface="+mn-lt"/>
              </a:rPr>
              <a:t>Amillennialists</a:t>
            </a:r>
            <a:r>
              <a:rPr lang="en-US" sz="2000" b="0" i="0" dirty="0">
                <a:latin typeface="+mn-lt"/>
              </a:rPr>
              <a:t>, and Postmillennialists generally say that, in keeping with the symbolic nature of Revelation as a whole, the “thousand years” should be understood symbolically, representing a “complete” period of time or an indefinitely long period of time.</a:t>
            </a:r>
            <a:endParaRPr lang="en-US" altLang="en-US" sz="2000" b="0" i="0" dirty="0">
              <a:latin typeface="+mn-lt"/>
              <a:cs typeface="Calibri" panose="020F0502020204030204" pitchFamily="34" charset="0"/>
            </a:endParaRPr>
          </a:p>
          <a:p>
            <a:pPr algn="just" eaLnBrk="1" hangingPunct="1"/>
            <a:endParaRPr lang="en-US" sz="2000" dirty="0"/>
          </a:p>
          <a:p>
            <a:pPr algn="just" eaLnBrk="1" hangingPunct="1"/>
            <a:r>
              <a:rPr lang="en-US" sz="2000" b="0" dirty="0">
                <a:latin typeface="+mn-lt"/>
              </a:rPr>
              <a:t>The main argument for the symbolic view is that the book of Revelation is full of symbolism in general and symbolic numbers in particular.</a:t>
            </a:r>
          </a:p>
          <a:p>
            <a:pPr algn="just" eaLnBrk="1" hangingPunct="1"/>
            <a:endParaRPr lang="en-US" sz="2000" b="0" dirty="0">
              <a:latin typeface="+mn-lt"/>
            </a:endParaRPr>
          </a:p>
          <a:p>
            <a:pPr algn="just" eaLnBrk="1" hangingPunct="1"/>
            <a:r>
              <a:rPr lang="en-US" sz="2000" i="0" dirty="0">
                <a:latin typeface="+mn-lt"/>
              </a:rPr>
              <a:t>We cannot merely “say” that Revelation is filled with symbolism and therefore the thousand years must be symbolic. </a:t>
            </a:r>
            <a:r>
              <a:rPr lang="en-US" sz="2000" b="0" i="0" dirty="0">
                <a:latin typeface="+mn-lt"/>
              </a:rPr>
              <a:t> </a:t>
            </a:r>
            <a:endParaRPr lang="en-US" altLang="en-US" sz="2000" b="0" i="0" dirty="0">
              <a:latin typeface="+mn-lt"/>
            </a:endParaRPr>
          </a:p>
        </p:txBody>
      </p:sp>
    </p:spTree>
    <p:extLst>
      <p:ext uri="{BB962C8B-B14F-4D97-AF65-F5344CB8AC3E}">
        <p14:creationId xmlns:p14="http://schemas.microsoft.com/office/powerpoint/2010/main" val="910923284"/>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75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7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700" i="0" dirty="0">
                <a:solidFill>
                  <a:schemeClr val="accent2">
                    <a:lumMod val="20000"/>
                    <a:lumOff val="80000"/>
                  </a:schemeClr>
                </a:solidFill>
                <a:latin typeface="+mj-lt"/>
                <a:ea typeface="+mj-ea"/>
                <a:cs typeface="+mj-cs"/>
              </a:rPr>
              <a:t>The Duration of the “Thousand Years”</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21400" y="742950"/>
            <a:ext cx="8636000" cy="3108543"/>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r>
              <a:rPr lang="en-US" altLang="en-US" sz="2800" b="0" i="0" dirty="0">
                <a:latin typeface="Calibri" panose="020F0502020204030204" pitchFamily="34" charset="0"/>
              </a:rPr>
              <a:t>Three considerations:</a:t>
            </a:r>
          </a:p>
          <a:p>
            <a:pPr marL="514350" indent="-514350" algn="just" eaLnBrk="1" hangingPunct="1">
              <a:buFont typeface="+mj-lt"/>
              <a:buAutoNum type="arabicPeriod"/>
            </a:pPr>
            <a:r>
              <a:rPr lang="en-US" altLang="en-US" sz="2800" b="0" i="0" dirty="0">
                <a:latin typeface="Calibri" panose="020F0502020204030204" pitchFamily="34" charset="0"/>
              </a:rPr>
              <a:t>Does the passage possess a degree of </a:t>
            </a:r>
            <a:r>
              <a:rPr lang="en-US" altLang="en-US" sz="2800" i="0" u="sng" dirty="0">
                <a:latin typeface="Calibri" panose="020F0502020204030204" pitchFamily="34" charset="0"/>
              </a:rPr>
              <a:t>absurdity</a:t>
            </a:r>
            <a:r>
              <a:rPr lang="en-US" altLang="en-US" sz="2800" b="0" i="0" dirty="0">
                <a:latin typeface="Calibri" panose="020F0502020204030204" pitchFamily="34" charset="0"/>
              </a:rPr>
              <a:t> if taken literally?</a:t>
            </a:r>
          </a:p>
          <a:p>
            <a:pPr marL="514350" indent="-514350" algn="just" eaLnBrk="1" hangingPunct="1">
              <a:buFont typeface="+mj-lt"/>
              <a:buAutoNum type="arabicPeriod"/>
            </a:pPr>
            <a:r>
              <a:rPr lang="en-US" altLang="en-US" sz="2800" b="0" i="0" dirty="0">
                <a:latin typeface="Calibri" panose="020F0502020204030204" pitchFamily="34" charset="0"/>
              </a:rPr>
              <a:t>Does the passage possess a degree of </a:t>
            </a:r>
            <a:r>
              <a:rPr lang="en-US" altLang="en-US" sz="2800" i="0" u="sng" dirty="0">
                <a:latin typeface="Calibri" panose="020F0502020204030204" pitchFamily="34" charset="0"/>
              </a:rPr>
              <a:t>clarity</a:t>
            </a:r>
            <a:r>
              <a:rPr lang="en-US" altLang="en-US" sz="2800" b="0" i="0" dirty="0">
                <a:latin typeface="Calibri" panose="020F0502020204030204" pitchFamily="34" charset="0"/>
              </a:rPr>
              <a:t> if taken symbolically?</a:t>
            </a:r>
          </a:p>
          <a:p>
            <a:pPr marL="514350" indent="-514350" algn="just" eaLnBrk="1" hangingPunct="1">
              <a:buFont typeface="+mj-lt"/>
              <a:buAutoNum type="arabicPeriod"/>
            </a:pPr>
            <a:r>
              <a:rPr lang="en-US" altLang="en-US" sz="2800" b="0" i="0" dirty="0">
                <a:latin typeface="Calibri" panose="020F0502020204030204" pitchFamily="34" charset="0"/>
              </a:rPr>
              <a:t>Does the passage fall into an established category of </a:t>
            </a:r>
            <a:r>
              <a:rPr lang="en-US" altLang="en-US" sz="2800" i="0" u="sng" dirty="0">
                <a:latin typeface="Calibri" panose="020F0502020204030204" pitchFamily="34" charset="0"/>
              </a:rPr>
              <a:t>symbolic</a:t>
            </a:r>
            <a:r>
              <a:rPr lang="en-US" altLang="en-US" sz="2800" b="0" i="0" dirty="0">
                <a:latin typeface="Calibri" panose="020F0502020204030204" pitchFamily="34" charset="0"/>
              </a:rPr>
              <a:t> language?</a:t>
            </a:r>
          </a:p>
        </p:txBody>
      </p:sp>
    </p:spTree>
    <p:extLst>
      <p:ext uri="{BB962C8B-B14F-4D97-AF65-F5344CB8AC3E}">
        <p14:creationId xmlns:p14="http://schemas.microsoft.com/office/powerpoint/2010/main" val="2207943798"/>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25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75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75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Isaiah 55:12 (Symbolic or Literal?)</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2062103"/>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b="0" dirty="0">
                <a:latin typeface="Calibri" panose="020F0502020204030204" pitchFamily="34" charset="0"/>
                <a:cs typeface="Calibri" panose="020F0502020204030204" pitchFamily="34" charset="0"/>
              </a:rPr>
              <a:t>For you will go out with joy And be led forth with peace; The mountains and the hills will break forth into shouts of joy before you, And all the trees of the field will clap their hands.</a:t>
            </a:r>
            <a:endParaRPr lang="en-US" altLang="en-US" sz="18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7896787"/>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700" i="0" dirty="0">
                <a:solidFill>
                  <a:schemeClr val="accent2">
                    <a:lumMod val="20000"/>
                    <a:lumOff val="80000"/>
                  </a:schemeClr>
                </a:solidFill>
                <a:latin typeface="+mj-lt"/>
                <a:ea typeface="+mj-ea"/>
                <a:cs typeface="+mj-cs"/>
              </a:rPr>
              <a:t>The Duration of the “Thousand Years”</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21400" y="742950"/>
            <a:ext cx="8636000" cy="3108543"/>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r>
              <a:rPr lang="en-US" altLang="en-US" sz="2800" b="0" i="0" dirty="0">
                <a:latin typeface="Calibri" panose="020F0502020204030204" pitchFamily="34" charset="0"/>
              </a:rPr>
              <a:t>Three considerations:</a:t>
            </a:r>
          </a:p>
          <a:p>
            <a:pPr marL="514350" indent="-514350" algn="just" eaLnBrk="1" hangingPunct="1">
              <a:buFont typeface="+mj-lt"/>
              <a:buAutoNum type="arabicPeriod"/>
            </a:pPr>
            <a:r>
              <a:rPr lang="en-US" altLang="en-US" sz="2800" b="0" i="0" dirty="0">
                <a:latin typeface="Calibri" panose="020F0502020204030204" pitchFamily="34" charset="0"/>
              </a:rPr>
              <a:t>Does the passage possess a degree of </a:t>
            </a:r>
            <a:r>
              <a:rPr lang="en-US" altLang="en-US" sz="2800" i="0" u="sng" dirty="0">
                <a:latin typeface="Calibri" panose="020F0502020204030204" pitchFamily="34" charset="0"/>
              </a:rPr>
              <a:t>absurdity</a:t>
            </a:r>
            <a:r>
              <a:rPr lang="en-US" altLang="en-US" sz="2800" b="0" i="0" dirty="0">
                <a:latin typeface="Calibri" panose="020F0502020204030204" pitchFamily="34" charset="0"/>
              </a:rPr>
              <a:t> if taken literally?</a:t>
            </a:r>
          </a:p>
          <a:p>
            <a:pPr marL="514350" indent="-514350" algn="just" eaLnBrk="1" hangingPunct="1">
              <a:buFont typeface="+mj-lt"/>
              <a:buAutoNum type="arabicPeriod"/>
            </a:pPr>
            <a:r>
              <a:rPr lang="en-US" altLang="en-US" sz="2800" b="0" i="0" dirty="0">
                <a:latin typeface="Calibri" panose="020F0502020204030204" pitchFamily="34" charset="0"/>
              </a:rPr>
              <a:t>Does the passage possess a degree of </a:t>
            </a:r>
            <a:r>
              <a:rPr lang="en-US" altLang="en-US" sz="2800" i="0" u="sng" dirty="0">
                <a:latin typeface="Calibri" panose="020F0502020204030204" pitchFamily="34" charset="0"/>
              </a:rPr>
              <a:t>clarity</a:t>
            </a:r>
            <a:r>
              <a:rPr lang="en-US" altLang="en-US" sz="2800" b="0" i="0" dirty="0">
                <a:latin typeface="Calibri" panose="020F0502020204030204" pitchFamily="34" charset="0"/>
              </a:rPr>
              <a:t> if taken symbolically?</a:t>
            </a:r>
          </a:p>
          <a:p>
            <a:pPr marL="514350" indent="-514350" algn="just" eaLnBrk="1" hangingPunct="1">
              <a:buFont typeface="+mj-lt"/>
              <a:buAutoNum type="arabicPeriod"/>
            </a:pPr>
            <a:r>
              <a:rPr lang="en-US" altLang="en-US" sz="2800" b="0" i="0" dirty="0">
                <a:latin typeface="Calibri" panose="020F0502020204030204" pitchFamily="34" charset="0"/>
              </a:rPr>
              <a:t>Does the passage fall into an established category of </a:t>
            </a:r>
            <a:r>
              <a:rPr lang="en-US" altLang="en-US" sz="2800" i="0" u="sng" dirty="0">
                <a:latin typeface="Calibri" panose="020F0502020204030204" pitchFamily="34" charset="0"/>
              </a:rPr>
              <a:t>symbolic</a:t>
            </a:r>
            <a:r>
              <a:rPr lang="en-US" altLang="en-US" sz="2800" b="0" i="0" dirty="0">
                <a:latin typeface="Calibri" panose="020F0502020204030204" pitchFamily="34" charset="0"/>
              </a:rPr>
              <a:t> language?</a:t>
            </a:r>
          </a:p>
        </p:txBody>
      </p:sp>
    </p:spTree>
    <p:extLst>
      <p:ext uri="{BB962C8B-B14F-4D97-AF65-F5344CB8AC3E}">
        <p14:creationId xmlns:p14="http://schemas.microsoft.com/office/powerpoint/2010/main" val="486387038"/>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The Chronology of John’s Vision</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3970318"/>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lgn="just" eaLnBrk="1" hangingPunct="1">
              <a:buFont typeface="Wingdings" panose="05000000000000000000" pitchFamily="2" charset="2"/>
              <a:buChar char="§"/>
            </a:pPr>
            <a:r>
              <a:rPr lang="en-US" altLang="en-US" sz="2800" b="0" i="0" dirty="0">
                <a:latin typeface="+mn-lt"/>
              </a:rPr>
              <a:t>Heart of the debate - </a:t>
            </a:r>
            <a:r>
              <a:rPr lang="en-US" altLang="en-US" sz="2800" b="0" i="0" u="sng" dirty="0">
                <a:latin typeface="+mn-lt"/>
              </a:rPr>
              <a:t>The timing of the millennium is ultimately found in the chronological relationship of Revelation 19 and Revelation 20.</a:t>
            </a:r>
          </a:p>
          <a:p>
            <a:pPr marL="457200" indent="-457200" algn="just" eaLnBrk="1" hangingPunct="1">
              <a:buFont typeface="Wingdings" panose="05000000000000000000" pitchFamily="2" charset="2"/>
              <a:buChar char="§"/>
            </a:pPr>
            <a:r>
              <a:rPr lang="en-US" altLang="en-US" sz="2800" b="0" i="0" dirty="0">
                <a:latin typeface="+mn-lt"/>
              </a:rPr>
              <a:t>Most interpreters agree that the Revelation 19:11-21 visions portray the second coming</a:t>
            </a:r>
          </a:p>
          <a:p>
            <a:pPr marL="457200" indent="-457200" algn="just" eaLnBrk="1" hangingPunct="1">
              <a:buFont typeface="Wingdings" panose="05000000000000000000" pitchFamily="2" charset="2"/>
              <a:buChar char="§"/>
            </a:pPr>
            <a:r>
              <a:rPr lang="en-US" altLang="en-US" sz="2800" b="0" i="0" dirty="0">
                <a:latin typeface="+mn-lt"/>
              </a:rPr>
              <a:t>If the visions of Revelation 20:1-6 portray what happens next - after the second coming – then obviously the thousand years are yet future and we are left with </a:t>
            </a:r>
            <a:r>
              <a:rPr lang="en-US" altLang="en-US" sz="2800" b="0" i="0" dirty="0" err="1">
                <a:latin typeface="+mn-lt"/>
              </a:rPr>
              <a:t>Premillennialsm</a:t>
            </a:r>
            <a:r>
              <a:rPr lang="en-US" altLang="en-US" sz="2800" b="0" i="0" dirty="0">
                <a:latin typeface="+mn-lt"/>
              </a:rPr>
              <a:t>.</a:t>
            </a:r>
          </a:p>
        </p:txBody>
      </p:sp>
    </p:spTree>
    <p:extLst>
      <p:ext uri="{BB962C8B-B14F-4D97-AF65-F5344CB8AC3E}">
        <p14:creationId xmlns:p14="http://schemas.microsoft.com/office/powerpoint/2010/main" val="2965389917"/>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The Chronology of John’s Vision</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3970318"/>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457200" indent="-457200" algn="just" eaLnBrk="1" hangingPunct="1">
              <a:buFont typeface="Wingdings" panose="05000000000000000000" pitchFamily="2" charset="2"/>
              <a:buChar char="§"/>
            </a:pPr>
            <a:r>
              <a:rPr lang="en-US" altLang="en-US" sz="2800" b="0" i="0" dirty="0">
                <a:latin typeface="Calibri" panose="020F0502020204030204" pitchFamily="34" charset="0"/>
              </a:rPr>
              <a:t>Amillennialism, and Postmillennialism contend that Revelation 19 and 20 recapitulates the same events.</a:t>
            </a:r>
          </a:p>
          <a:p>
            <a:pPr marL="457200" indent="-457200" algn="just" eaLnBrk="1" hangingPunct="1">
              <a:buFont typeface="Wingdings" panose="05000000000000000000" pitchFamily="2" charset="2"/>
              <a:buChar char="§"/>
            </a:pPr>
            <a:r>
              <a:rPr lang="en-US" altLang="en-US" sz="2800" b="0" i="0" dirty="0">
                <a:latin typeface="Calibri" panose="020F0502020204030204" pitchFamily="34" charset="0"/>
              </a:rPr>
              <a:t>Recapitulation view, sees parallels between the casting down of Satan in Revelation 12:7-12 and the casting down of Satan in Revelation 20:1-6.</a:t>
            </a:r>
          </a:p>
          <a:p>
            <a:pPr marL="457200" indent="-457200" algn="just" eaLnBrk="1" hangingPunct="1">
              <a:buFont typeface="Wingdings" panose="05000000000000000000" pitchFamily="2" charset="2"/>
              <a:buChar char="§"/>
            </a:pPr>
            <a:r>
              <a:rPr lang="en-US" altLang="en-US" sz="2800" b="0" i="0" dirty="0">
                <a:latin typeface="Calibri" panose="020F0502020204030204" pitchFamily="34" charset="0"/>
              </a:rPr>
              <a:t>Both take place in a heavenly scene, both involve an angelic battle, both refer to him as the dragon and the ancient serpent, both portray him as being cast down, and both refer to his “short” period of time.</a:t>
            </a:r>
          </a:p>
        </p:txBody>
      </p:sp>
    </p:spTree>
    <p:extLst>
      <p:ext uri="{BB962C8B-B14F-4D97-AF65-F5344CB8AC3E}">
        <p14:creationId xmlns:p14="http://schemas.microsoft.com/office/powerpoint/2010/main" val="2995146100"/>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The Chronology of John’s Vision</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666750"/>
            <a:ext cx="8636000" cy="4524315"/>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fontAlgn="auto" hangingPunct="1">
              <a:spcAft>
                <a:spcPts val="0"/>
              </a:spcAft>
              <a:buFontTx/>
              <a:buNone/>
              <a:defRPr/>
            </a:pPr>
            <a:r>
              <a:rPr lang="en-US" sz="2400" b="0" i="0" dirty="0">
                <a:latin typeface="Calibri" panose="020F0502020204030204" pitchFamily="34" charset="0"/>
              </a:rPr>
              <a:t>Some differences</a:t>
            </a:r>
          </a:p>
          <a:p>
            <a:pPr marL="457200" indent="-457200" algn="just" eaLnBrk="1" fontAlgn="auto" hangingPunct="1">
              <a:spcAft>
                <a:spcPts val="0"/>
              </a:spcAft>
              <a:buFont typeface="Wingdings" panose="05000000000000000000" pitchFamily="2" charset="2"/>
              <a:buChar char="§"/>
              <a:defRPr/>
            </a:pPr>
            <a:r>
              <a:rPr lang="en-US" sz="2400" b="0" i="0" dirty="0">
                <a:latin typeface="Calibri" panose="020F0502020204030204" pitchFamily="34" charset="0"/>
              </a:rPr>
              <a:t>In Revelation 12 Satan is cast down from heaven to </a:t>
            </a:r>
            <a:r>
              <a:rPr lang="en-US" sz="2400" i="0" u="sng" dirty="0">
                <a:latin typeface="Calibri" panose="020F0502020204030204" pitchFamily="34" charset="0"/>
              </a:rPr>
              <a:t>earth</a:t>
            </a:r>
            <a:r>
              <a:rPr lang="en-US" sz="2400" b="0" i="0" dirty="0">
                <a:latin typeface="Calibri" panose="020F0502020204030204" pitchFamily="34" charset="0"/>
              </a:rPr>
              <a:t> while in Revelation 20 he is cast down from earth into the </a:t>
            </a:r>
            <a:r>
              <a:rPr lang="en-US" sz="2400" i="0" u="sng" dirty="0">
                <a:latin typeface="Calibri" panose="020F0502020204030204" pitchFamily="34" charset="0"/>
              </a:rPr>
              <a:t>abyss</a:t>
            </a:r>
          </a:p>
          <a:p>
            <a:pPr marL="457200" indent="-457200" algn="just" eaLnBrk="1" fontAlgn="auto" hangingPunct="1">
              <a:spcAft>
                <a:spcPts val="0"/>
              </a:spcAft>
              <a:buFont typeface="Wingdings" panose="05000000000000000000" pitchFamily="2" charset="2"/>
              <a:buChar char="§"/>
              <a:defRPr/>
            </a:pPr>
            <a:r>
              <a:rPr lang="en-US" sz="2400" b="0" i="0" dirty="0">
                <a:latin typeface="Calibri" panose="020F0502020204030204" pitchFamily="34" charset="0"/>
              </a:rPr>
              <a:t>The casting down of chapter 12, results in the increased </a:t>
            </a:r>
            <a:r>
              <a:rPr lang="en-US" sz="2400" i="0" u="sng" dirty="0">
                <a:latin typeface="Calibri" panose="020F0502020204030204" pitchFamily="34" charset="0"/>
              </a:rPr>
              <a:t>deception</a:t>
            </a:r>
            <a:r>
              <a:rPr lang="en-US" sz="2400" b="0" i="0" dirty="0">
                <a:latin typeface="Calibri" panose="020F0502020204030204" pitchFamily="34" charset="0"/>
              </a:rPr>
              <a:t> of the nations (13:14; 16:14; 18:23; 19:20).  While the casting into the abyss in Rev. 20, prevents him from deceiving</a:t>
            </a:r>
          </a:p>
          <a:p>
            <a:pPr marL="457200" indent="-457200" algn="just" eaLnBrk="1" fontAlgn="auto" hangingPunct="1">
              <a:spcAft>
                <a:spcPts val="0"/>
              </a:spcAft>
              <a:buFont typeface="Wingdings" panose="05000000000000000000" pitchFamily="2" charset="2"/>
              <a:buChar char="§"/>
              <a:defRPr/>
            </a:pPr>
            <a:r>
              <a:rPr lang="en-US" sz="2400" b="0" i="0" dirty="0">
                <a:latin typeface="Calibri" panose="020F0502020204030204" pitchFamily="34" charset="0"/>
              </a:rPr>
              <a:t>In Revelation 12 Satan is cast down to the earth for a </a:t>
            </a:r>
            <a:r>
              <a:rPr lang="en-US" sz="2400" i="0" u="sng" dirty="0">
                <a:latin typeface="Calibri" panose="020F0502020204030204" pitchFamily="34" charset="0"/>
              </a:rPr>
              <a:t>short</a:t>
            </a:r>
            <a:r>
              <a:rPr lang="en-US" sz="2400" b="0" i="0" dirty="0">
                <a:latin typeface="Calibri" panose="020F0502020204030204" pitchFamily="34" charset="0"/>
              </a:rPr>
              <a:t> time, but in Revelation 20 he is cast into the abyss for a long time (the thousand years) and then released for a short time.</a:t>
            </a:r>
          </a:p>
          <a:p>
            <a:pPr marL="457200" indent="-457200" algn="just" eaLnBrk="1" fontAlgn="auto" hangingPunct="1">
              <a:spcAft>
                <a:spcPts val="0"/>
              </a:spcAft>
              <a:buFont typeface="Wingdings" panose="05000000000000000000" pitchFamily="2" charset="2"/>
              <a:buChar char="§"/>
              <a:defRPr/>
            </a:pPr>
            <a:r>
              <a:rPr lang="en-US" sz="2400" b="0" i="0" dirty="0">
                <a:latin typeface="Calibri" panose="020F0502020204030204" pitchFamily="34" charset="0"/>
              </a:rPr>
              <a:t>If the recapitulation view is correct, the short time in Revelation 12 coincides with the long time in Revelation 20 which is then followed by a short time.</a:t>
            </a:r>
          </a:p>
        </p:txBody>
      </p:sp>
    </p:spTree>
    <p:extLst>
      <p:ext uri="{BB962C8B-B14F-4D97-AF65-F5344CB8AC3E}">
        <p14:creationId xmlns:p14="http://schemas.microsoft.com/office/powerpoint/2010/main" val="931224170"/>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5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75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75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75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17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The Chronology of John’s Vision</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666750"/>
            <a:ext cx="8636000" cy="415498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indent="-342900" algn="just" eaLnBrk="1" hangingPunct="1">
              <a:buFont typeface="Wingdings" panose="05000000000000000000" pitchFamily="2" charset="2"/>
              <a:buChar char="§"/>
              <a:defRPr/>
            </a:pPr>
            <a:r>
              <a:rPr lang="en-US" altLang="en-US" sz="2200" b="0" i="0" dirty="0">
                <a:latin typeface="Calibri" panose="020F0502020204030204" pitchFamily="34" charset="0"/>
              </a:rPr>
              <a:t>We see the progression of Revelation 12 through 19 sequentially in which the events of Revelation 20 follow those of chapter 19</a:t>
            </a:r>
          </a:p>
          <a:p>
            <a:pPr marL="342900" indent="-342900" algn="just" eaLnBrk="1" hangingPunct="1">
              <a:buFont typeface="Wingdings" panose="05000000000000000000" pitchFamily="2" charset="2"/>
              <a:buChar char="§"/>
              <a:defRPr/>
            </a:pPr>
            <a:r>
              <a:rPr lang="en-US" altLang="en-US" sz="2200" b="0" i="0" dirty="0">
                <a:latin typeface="Calibri" panose="020F0502020204030204" pitchFamily="34" charset="0"/>
              </a:rPr>
              <a:t>Notice phrasing of vs. 3 </a:t>
            </a:r>
            <a:r>
              <a:rPr lang="en-US" altLang="en-US" sz="2200" b="0" dirty="0">
                <a:latin typeface="Calibri" panose="020F0502020204030204" pitchFamily="34" charset="0"/>
              </a:rPr>
              <a:t>“and he threw him into the abyss, and shut it and sealed it over him, so that he would not deceive the nations any longer.”</a:t>
            </a:r>
          </a:p>
          <a:p>
            <a:pPr marL="342900" indent="-342900" algn="just" eaLnBrk="1" hangingPunct="1">
              <a:buFont typeface="Wingdings" panose="05000000000000000000" pitchFamily="2" charset="2"/>
              <a:buChar char="§"/>
              <a:defRPr/>
            </a:pPr>
            <a:r>
              <a:rPr lang="en-US" sz="2200" b="0" i="0" dirty="0">
                <a:latin typeface="Calibri" panose="020F0502020204030204" pitchFamily="34" charset="0"/>
              </a:rPr>
              <a:t>The description of the lake of fire in Revelation 19:20; 20:10.</a:t>
            </a:r>
          </a:p>
          <a:p>
            <a:pPr marL="1200150" lvl="1" indent="-457200" algn="just" eaLnBrk="1" hangingPunct="1">
              <a:buFont typeface="Wingdings" panose="05000000000000000000" pitchFamily="2" charset="2"/>
              <a:buChar char="§"/>
              <a:defRPr/>
            </a:pPr>
            <a:r>
              <a:rPr lang="en-US" sz="2200" b="0" i="0" dirty="0">
                <a:latin typeface="Calibri" panose="020F0502020204030204" pitchFamily="34" charset="0"/>
              </a:rPr>
              <a:t>At the time of the second coming, prior to the thousand years, the beast and the false prophet will be </a:t>
            </a:r>
            <a:r>
              <a:rPr lang="en-US" sz="2200" b="0" dirty="0">
                <a:latin typeface="Calibri" panose="020F0502020204030204" pitchFamily="34" charset="0"/>
              </a:rPr>
              <a:t>“thrown alive into the lake of fire which burns with brimstone (19:20).”</a:t>
            </a:r>
          </a:p>
          <a:p>
            <a:pPr marL="1200150" lvl="1" indent="-457200" algn="just" eaLnBrk="1" hangingPunct="1">
              <a:buFont typeface="Wingdings" panose="05000000000000000000" pitchFamily="2" charset="2"/>
              <a:buChar char="§"/>
              <a:defRPr/>
            </a:pPr>
            <a:r>
              <a:rPr lang="en-US" sz="2200" b="0" i="0" dirty="0">
                <a:latin typeface="Calibri" panose="020F0502020204030204" pitchFamily="34" charset="0"/>
              </a:rPr>
              <a:t>At the conclusion of the thousand years, Satan will be </a:t>
            </a:r>
            <a:r>
              <a:rPr lang="en-US" sz="2200" b="0" dirty="0">
                <a:latin typeface="Calibri" panose="020F0502020204030204" pitchFamily="34" charset="0"/>
              </a:rPr>
              <a:t>“thrown into the lake of fire and brimstone, where the beast and the false prophet are also (20:10).”</a:t>
            </a:r>
            <a:endParaRPr lang="en-US" altLang="en-US" sz="2200" b="0" dirty="0">
              <a:latin typeface="Calibri" panose="020F0502020204030204" pitchFamily="34" charset="0"/>
            </a:endParaRPr>
          </a:p>
        </p:txBody>
      </p:sp>
    </p:spTree>
    <p:extLst>
      <p:ext uri="{BB962C8B-B14F-4D97-AF65-F5344CB8AC3E}">
        <p14:creationId xmlns:p14="http://schemas.microsoft.com/office/powerpoint/2010/main" val="2446533625"/>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750"/>
                                        <p:tgtEl>
                                          <p:spTgt spid="5">
                                            <p:txEl>
                                              <p:pRg st="2" end="2"/>
                                            </p:txEl>
                                          </p:spTgt>
                                        </p:tgtEl>
                                      </p:cBhvr>
                                    </p:animEffect>
                                  </p:childTnLst>
                                </p:cTn>
                              </p:par>
                            </p:childTnLst>
                          </p:cTn>
                        </p:par>
                        <p:par>
                          <p:cTn id="18" fill="hold">
                            <p:stCondLst>
                              <p:cond delay="1750"/>
                            </p:stCondLst>
                            <p:childTnLst>
                              <p:par>
                                <p:cTn id="19" presetID="10" presetClass="entr" presetSubtype="0" fill="hold" nodeType="afterEffect">
                                  <p:stCondLst>
                                    <p:cond delay="125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75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17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The Chronology of John’s Vision</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666750"/>
            <a:ext cx="8636000" cy="3477875"/>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defRPr/>
            </a:pPr>
            <a:r>
              <a:rPr lang="en-US" altLang="en-US" sz="2200" i="0" dirty="0">
                <a:latin typeface="+mn-lt"/>
              </a:rPr>
              <a:t>The sequence of events in Revelation 19-20</a:t>
            </a:r>
          </a:p>
          <a:p>
            <a:pPr marL="342900" indent="-342900" algn="just" eaLnBrk="1" hangingPunct="1">
              <a:buFont typeface="Wingdings" panose="05000000000000000000" pitchFamily="2" charset="2"/>
              <a:buChar char="§"/>
              <a:defRPr/>
            </a:pPr>
            <a:r>
              <a:rPr lang="en-US" sz="2200" b="0" dirty="0">
                <a:latin typeface="+mn-lt"/>
              </a:rPr>
              <a:t>The beast and false prophet are thrown into the lake of fire in 19:20, then</a:t>
            </a:r>
          </a:p>
          <a:p>
            <a:pPr marL="342900" indent="-342900" algn="just" eaLnBrk="1" hangingPunct="1">
              <a:buFont typeface="Wingdings" panose="05000000000000000000" pitchFamily="2" charset="2"/>
              <a:buChar char="§"/>
              <a:defRPr/>
            </a:pPr>
            <a:r>
              <a:rPr lang="en-US" sz="2200" b="0" dirty="0">
                <a:latin typeface="+mn-lt"/>
              </a:rPr>
              <a:t>Satan is bound and sealed in the abyss for a thousand years (20:1-6), then,</a:t>
            </a:r>
          </a:p>
          <a:p>
            <a:pPr marL="342900" indent="-342900" algn="just" eaLnBrk="1" hangingPunct="1">
              <a:buFont typeface="Wingdings" panose="05000000000000000000" pitchFamily="2" charset="2"/>
              <a:buChar char="§"/>
              <a:defRPr/>
            </a:pPr>
            <a:r>
              <a:rPr lang="en-US" sz="2200" b="0" dirty="0">
                <a:latin typeface="+mn-lt"/>
              </a:rPr>
              <a:t>Satan is released after the thousand years and defeated by fire from heaven (20:7-9), then</a:t>
            </a:r>
          </a:p>
          <a:p>
            <a:pPr marL="342900" indent="-342900" algn="just" eaLnBrk="1" hangingPunct="1">
              <a:buFont typeface="Wingdings" panose="05000000000000000000" pitchFamily="2" charset="2"/>
              <a:buChar char="§"/>
              <a:defRPr/>
            </a:pPr>
            <a:r>
              <a:rPr lang="en-US" sz="2200" b="0" dirty="0">
                <a:latin typeface="+mn-lt"/>
              </a:rPr>
              <a:t>Satan is thrown into the lake of fire where the beast and the false prophet already are (20:10).</a:t>
            </a:r>
          </a:p>
          <a:p>
            <a:pPr marL="342900" indent="-342900" algn="just" eaLnBrk="1" hangingPunct="1">
              <a:buFont typeface="Wingdings" panose="05000000000000000000" pitchFamily="2" charset="2"/>
              <a:buChar char="§"/>
              <a:defRPr/>
            </a:pPr>
            <a:endParaRPr lang="en-US" altLang="en-US" sz="2200" b="0" dirty="0">
              <a:latin typeface="Calibri" panose="020F0502020204030204" pitchFamily="34" charset="0"/>
            </a:endParaRPr>
          </a:p>
        </p:txBody>
      </p:sp>
    </p:spTree>
    <p:extLst>
      <p:ext uri="{BB962C8B-B14F-4D97-AF65-F5344CB8AC3E}">
        <p14:creationId xmlns:p14="http://schemas.microsoft.com/office/powerpoint/2010/main" val="1117374688"/>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75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75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75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17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The Chronology of John’s Vision</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666750"/>
            <a:ext cx="8636000" cy="4493538"/>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buFontTx/>
              <a:buNone/>
            </a:pPr>
            <a:r>
              <a:rPr lang="en-US" altLang="en-US" sz="2200" b="0" i="0" dirty="0">
                <a:latin typeface="Calibri" panose="020F0502020204030204" pitchFamily="34" charset="0"/>
              </a:rPr>
              <a:t>When Christ returns to the earth in glory:</a:t>
            </a:r>
          </a:p>
          <a:p>
            <a:pPr marL="457200" indent="-457200" algn="just" eaLnBrk="1" hangingPunct="1">
              <a:buFont typeface="+mj-lt"/>
              <a:buAutoNum type="arabicPeriod"/>
            </a:pPr>
            <a:r>
              <a:rPr lang="en-US" altLang="en-US" sz="2200" b="0" i="0" dirty="0">
                <a:latin typeface="Calibri" panose="020F0502020204030204" pitchFamily="34" charset="0"/>
              </a:rPr>
              <a:t>Satan will be cast into the </a:t>
            </a:r>
            <a:r>
              <a:rPr lang="en-US" altLang="en-US" sz="2200" i="0" u="sng" dirty="0">
                <a:latin typeface="Calibri" panose="020F0502020204030204" pitchFamily="34" charset="0"/>
              </a:rPr>
              <a:t>abyss</a:t>
            </a:r>
            <a:r>
              <a:rPr lang="en-US" altLang="en-US" sz="2200" b="0" i="0" dirty="0">
                <a:latin typeface="Calibri" panose="020F0502020204030204" pitchFamily="34" charset="0"/>
              </a:rPr>
              <a:t> where he will be confined for a thousand years.</a:t>
            </a:r>
          </a:p>
          <a:p>
            <a:pPr marL="457200" indent="-457200" algn="just" eaLnBrk="1" hangingPunct="1">
              <a:buFont typeface="+mj-lt"/>
              <a:buAutoNum type="arabicPeriod"/>
            </a:pPr>
            <a:r>
              <a:rPr lang="en-US" altLang="en-US" sz="2200" b="0" i="0" dirty="0">
                <a:latin typeface="Calibri" panose="020F0502020204030204" pitchFamily="34" charset="0"/>
              </a:rPr>
              <a:t>During this time the Lord Jesus will </a:t>
            </a:r>
            <a:r>
              <a:rPr lang="en-US" altLang="en-US" sz="2200" i="0" u="sng" dirty="0">
                <a:latin typeface="Calibri" panose="020F0502020204030204" pitchFamily="34" charset="0"/>
              </a:rPr>
              <a:t>establish</a:t>
            </a:r>
            <a:r>
              <a:rPr lang="en-US" altLang="en-US" sz="2200" b="0" i="0" dirty="0">
                <a:latin typeface="Calibri" panose="020F0502020204030204" pitchFamily="34" charset="0"/>
              </a:rPr>
              <a:t> His millennial kingdom and reign from Jerusalem in perfect peace and righteousness.</a:t>
            </a:r>
          </a:p>
          <a:p>
            <a:pPr marL="457200" indent="-457200" algn="just" eaLnBrk="1" hangingPunct="1">
              <a:buFont typeface="+mj-lt"/>
              <a:buAutoNum type="arabicPeriod"/>
            </a:pPr>
            <a:r>
              <a:rPr lang="en-US" altLang="en-US" sz="2200" b="0" i="0" dirty="0">
                <a:latin typeface="Calibri" panose="020F0502020204030204" pitchFamily="34" charset="0"/>
              </a:rPr>
              <a:t>Then, at the conclusion of the thousand years, Satan will be </a:t>
            </a:r>
            <a:r>
              <a:rPr lang="en-US" altLang="en-US" sz="2200" i="0" u="sng" dirty="0">
                <a:latin typeface="Calibri" panose="020F0502020204030204" pitchFamily="34" charset="0"/>
              </a:rPr>
              <a:t>released</a:t>
            </a:r>
            <a:r>
              <a:rPr lang="en-US" altLang="en-US" sz="2200" b="0" i="0" dirty="0">
                <a:latin typeface="Calibri" panose="020F0502020204030204" pitchFamily="34" charset="0"/>
              </a:rPr>
              <a:t> from the abyss, decisively defeated, and thrown into the lake of fire.</a:t>
            </a:r>
          </a:p>
          <a:p>
            <a:pPr marL="457200" indent="-457200" algn="just" eaLnBrk="1" hangingPunct="1">
              <a:buFont typeface="+mj-lt"/>
              <a:buAutoNum type="arabicPeriod"/>
            </a:pPr>
            <a:r>
              <a:rPr lang="en-US" altLang="en-US" sz="2200" b="0" i="0" dirty="0">
                <a:latin typeface="Calibri" panose="020F0502020204030204" pitchFamily="34" charset="0"/>
              </a:rPr>
              <a:t>The wicked will be </a:t>
            </a:r>
            <a:r>
              <a:rPr lang="en-US" altLang="en-US" sz="2200" i="0" u="sng" dirty="0">
                <a:latin typeface="Calibri" panose="020F0502020204030204" pitchFamily="34" charset="0"/>
              </a:rPr>
              <a:t>judged</a:t>
            </a:r>
            <a:r>
              <a:rPr lang="en-US" altLang="en-US" sz="2200" b="0" i="0" dirty="0">
                <a:latin typeface="Calibri" panose="020F0502020204030204" pitchFamily="34" charset="0"/>
              </a:rPr>
              <a:t>, the earth will be destroyed, and a new heaven and earth will be established and continue throughout eternity.</a:t>
            </a:r>
          </a:p>
          <a:p>
            <a:pPr marL="457200" indent="-457200" algn="just" eaLnBrk="1" hangingPunct="1">
              <a:buFont typeface="+mj-lt"/>
              <a:buAutoNum type="arabicPeriod"/>
            </a:pPr>
            <a:r>
              <a:rPr lang="en-US" altLang="en-US" sz="2200" b="0" i="0" dirty="0">
                <a:latin typeface="Calibri" panose="020F0502020204030204" pitchFamily="34" charset="0"/>
              </a:rPr>
              <a:t>And in this way, when all is said and done, the Lord Jesus Christ will be </a:t>
            </a:r>
            <a:r>
              <a:rPr lang="en-US" altLang="en-US" sz="2200" i="0" u="sng" dirty="0">
                <a:latin typeface="Calibri" panose="020F0502020204030204" pitchFamily="34" charset="0"/>
              </a:rPr>
              <a:t>victorious</a:t>
            </a:r>
            <a:r>
              <a:rPr lang="en-US" altLang="en-US" sz="2200" b="0" i="0" dirty="0">
                <a:latin typeface="Calibri" panose="020F0502020204030204" pitchFamily="34" charset="0"/>
              </a:rPr>
              <a:t> over all that is evil. </a:t>
            </a:r>
          </a:p>
          <a:p>
            <a:pPr marL="342900" indent="-342900" algn="just" eaLnBrk="1" hangingPunct="1">
              <a:buFont typeface="Wingdings" panose="05000000000000000000" pitchFamily="2" charset="2"/>
              <a:buChar char="§"/>
              <a:defRPr/>
            </a:pPr>
            <a:endParaRPr lang="en-US" altLang="en-US" sz="2200" b="0" dirty="0">
              <a:latin typeface="Calibri" panose="020F0502020204030204" pitchFamily="34" charset="0"/>
            </a:endParaRPr>
          </a:p>
        </p:txBody>
      </p:sp>
    </p:spTree>
    <p:extLst>
      <p:ext uri="{BB962C8B-B14F-4D97-AF65-F5344CB8AC3E}">
        <p14:creationId xmlns:p14="http://schemas.microsoft.com/office/powerpoint/2010/main" val="2194157094"/>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75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75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75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175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175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FC539A51-A24A-4277-AC0D-24770509F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650"/>
            <a:ext cx="9144000" cy="5867400"/>
          </a:xfrm>
          <a:prstGeom prst="rect">
            <a:avLst/>
          </a:prstGeom>
        </p:spPr>
      </p:pic>
      <p:sp>
        <p:nvSpPr>
          <p:cNvPr id="4" name="TextBox 3">
            <a:extLst>
              <a:ext uri="{FF2B5EF4-FFF2-40B4-BE49-F238E27FC236}">
                <a16:creationId xmlns:a16="http://schemas.microsoft.com/office/drawing/2014/main" id="{7BB875C2-CEE9-4CC1-B9A7-5E2AB40EB6F2}"/>
              </a:ext>
            </a:extLst>
          </p:cNvPr>
          <p:cNvSpPr txBox="1"/>
          <p:nvPr/>
        </p:nvSpPr>
        <p:spPr>
          <a:xfrm>
            <a:off x="1066800" y="2266950"/>
            <a:ext cx="2209800" cy="276999"/>
          </a:xfrm>
          <a:prstGeom prst="rect">
            <a:avLst/>
          </a:prstGeom>
          <a:noFill/>
        </p:spPr>
        <p:txBody>
          <a:bodyPr wrap="square" rtlCol="0">
            <a:spAutoFit/>
          </a:bodyPr>
          <a:lstStyle/>
          <a:p>
            <a:pPr algn="ctr"/>
            <a:r>
              <a:rPr lang="en-US" sz="1200" b="0" i="0" dirty="0">
                <a:latin typeface="Calibri" panose="020F0502020204030204" pitchFamily="34" charset="0"/>
                <a:cs typeface="Calibri" panose="020F0502020204030204" pitchFamily="34" charset="0"/>
              </a:rPr>
              <a:t>173,880 days</a:t>
            </a:r>
          </a:p>
        </p:txBody>
      </p:sp>
    </p:spTree>
    <p:extLst>
      <p:ext uri="{BB962C8B-B14F-4D97-AF65-F5344CB8AC3E}">
        <p14:creationId xmlns:p14="http://schemas.microsoft.com/office/powerpoint/2010/main" val="1519565353"/>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4185356-F473-4163-A17C-84BC2C14A278}"/>
              </a:ext>
            </a:extLst>
          </p:cNvPr>
          <p:cNvSpPr>
            <a:spLocks noGrp="1" noChangeArrowheads="1"/>
          </p:cNvSpPr>
          <p:nvPr>
            <p:ph type="title"/>
          </p:nvPr>
        </p:nvSpPr>
        <p:spPr>
          <a:xfrm>
            <a:off x="324852" y="3818821"/>
            <a:ext cx="5875644" cy="948441"/>
          </a:xfrm>
        </p:spPr>
        <p:txBody>
          <a:bodyPr vert="horz" lIns="91440" tIns="45720" rIns="91440" bIns="45720" rtlCol="0" anchor="ctr">
            <a:normAutofit/>
          </a:bodyPr>
          <a:lstStyle/>
          <a:p>
            <a:pPr algn="l" eaLnBrk="1" hangingPunct="1">
              <a:lnSpc>
                <a:spcPct val="90000"/>
              </a:lnSpc>
            </a:pPr>
            <a:r>
              <a:rPr lang="en-US" altLang="en-US" sz="2900" kern="1200" dirty="0">
                <a:solidFill>
                  <a:schemeClr val="bg1"/>
                </a:solidFill>
              </a:rPr>
              <a:t>What About Revelation 20?</a:t>
            </a:r>
            <a:endParaRPr lang="en-US" altLang="en-US" sz="2000" i="1" kern="1200" dirty="0">
              <a:solidFill>
                <a:schemeClr val="bg1"/>
              </a:solidFill>
            </a:endParaRPr>
          </a:p>
        </p:txBody>
      </p:sp>
      <p:sp>
        <p:nvSpPr>
          <p:cNvPr id="5" name="TextBox 4">
            <a:extLst>
              <a:ext uri="{FF2B5EF4-FFF2-40B4-BE49-F238E27FC236}">
                <a16:creationId xmlns:a16="http://schemas.microsoft.com/office/drawing/2014/main" id="{2A15F6D3-56F6-4FB7-BE8C-FA1D4D651CED}"/>
              </a:ext>
            </a:extLst>
          </p:cNvPr>
          <p:cNvSpPr txBox="1"/>
          <p:nvPr/>
        </p:nvSpPr>
        <p:spPr>
          <a:xfrm>
            <a:off x="6400800" y="4095750"/>
            <a:ext cx="2653284" cy="338554"/>
          </a:xfrm>
          <a:prstGeom prst="rect">
            <a:avLst/>
          </a:prstGeom>
          <a:noFill/>
        </p:spPr>
        <p:txBody>
          <a:bodyPr wrap="square" rtlCol="0">
            <a:spAutoFit/>
          </a:bodyPr>
          <a:lstStyle/>
          <a:p>
            <a:pPr algn="r"/>
            <a:r>
              <a:rPr lang="en-US" sz="1600" b="0" i="0" dirty="0">
                <a:latin typeface="Abadi" panose="020B0604020104020204" pitchFamily="34" charset="0"/>
              </a:rPr>
              <a:t>December 12, 2021</a:t>
            </a:r>
          </a:p>
        </p:txBody>
      </p:sp>
      <p:pic>
        <p:nvPicPr>
          <p:cNvPr id="4" name="Picture 3" descr="Text&#10;&#10;Description automatically generated">
            <a:extLst>
              <a:ext uri="{FF2B5EF4-FFF2-40B4-BE49-F238E27FC236}">
                <a16:creationId xmlns:a16="http://schemas.microsoft.com/office/drawing/2014/main" id="{A1239902-5231-46AC-8441-7D7B70A71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3442583"/>
          </a:xfrm>
          <a:prstGeom prst="rect">
            <a:avLst/>
          </a:prstGeom>
        </p:spPr>
      </p:pic>
    </p:spTree>
    <p:extLst>
      <p:ext uri="{BB962C8B-B14F-4D97-AF65-F5344CB8AC3E}">
        <p14:creationId xmlns:p14="http://schemas.microsoft.com/office/powerpoint/2010/main" val="194277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20666902-A66A-45F4-B9E0-B00A7B85D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7650"/>
            <a:ext cx="9143999" cy="5943600"/>
          </a:xfrm>
          <a:prstGeom prst="rect">
            <a:avLst/>
          </a:prstGeom>
        </p:spPr>
      </p:pic>
    </p:spTree>
    <p:extLst>
      <p:ext uri="{BB962C8B-B14F-4D97-AF65-F5344CB8AC3E}">
        <p14:creationId xmlns:p14="http://schemas.microsoft.com/office/powerpoint/2010/main" val="3269634081"/>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Revelation 20:1-5</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3693319"/>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1800" b="0" dirty="0"/>
              <a:t>1 Then I saw an angel coming down from heaven, holding the key of the abyss and a great chain in his hand. 2 And he laid hold of the dragon, the serpent of old, who is the devil and Satan, and bound him for a thousand years; 3 and he threw him into the abyss, and shut it and sealed it over him, so that he would not deceive the nations any longer, until the thousand years were completed; after these things he must be released for a short time. 4 Then I saw thrones, and they sat on them, and judgment was given to them. And I saw the souls of those who had been beheaded because of their testimony of Jesus and because of the word of God, and those who had not worshiped the beast or his image, and had not received the mark on their forehead and on their hand; and they came to life and reigned with Christ for a thousand years. 5 The rest of the dead did not come to life until the thousand years were completed. This is the first resurrection. </a:t>
            </a:r>
          </a:p>
        </p:txBody>
      </p:sp>
    </p:spTree>
    <p:extLst>
      <p:ext uri="{BB962C8B-B14F-4D97-AF65-F5344CB8AC3E}">
        <p14:creationId xmlns:p14="http://schemas.microsoft.com/office/powerpoint/2010/main" val="547715938"/>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Revelation 20:6-10</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3416320"/>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1800" b="0" dirty="0"/>
              <a:t>6 Blessed and holy is the one who has a part in the first resurrection; over these the second death has no power, but they will be priests of God and of Christ and will reign with Him for a thousand years. 7 When the thousand years are completed, Satan will be released from his prison, 8 and will come out to deceive the nations which are in the four corners of the earth, Gog and Magog, to gather them together for the war; the number of them is like the sand of the seashore. 9 And they came up on the broad plain of the earth and surrounded the camp of the saints and the beloved city, and fire came down from heaven and devoured them. 10 And the devil who deceived them was thrown into the lake of fire and brimstone, where the beast and the false prophet are also; and they will be tormented day and night forever and ever. </a:t>
            </a:r>
          </a:p>
        </p:txBody>
      </p:sp>
    </p:spTree>
    <p:extLst>
      <p:ext uri="{BB962C8B-B14F-4D97-AF65-F5344CB8AC3E}">
        <p14:creationId xmlns:p14="http://schemas.microsoft.com/office/powerpoint/2010/main" val="919156649"/>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Revelation 20:11-15</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3139321"/>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1800" b="0" dirty="0"/>
              <a:t>11 Then I saw a great white throne and Him who sat upon it, from whose presence earth and heaven fled away, and no place was found for them. 12 And I saw the dead, the great and the small, standing before the throne, and books were opened; and another book was opened, which is the book of life; and the dead were judged from the things which were written in the books, according to their deeds. 13 And the sea gave up the dead which were in it, and death and Hades gave up the dead which were in them; and they were judged, every one of them according to their deeds. 14 Then death and Hades were thrown into the lake of fire. This is the second death, the lake of fire. 15 And if anyone's name was not found written in the book of life, he was thrown into the lake of fire.</a:t>
            </a:r>
          </a:p>
        </p:txBody>
      </p:sp>
    </p:spTree>
    <p:extLst>
      <p:ext uri="{BB962C8B-B14F-4D97-AF65-F5344CB8AC3E}">
        <p14:creationId xmlns:p14="http://schemas.microsoft.com/office/powerpoint/2010/main" val="3690210609"/>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Revelation 20 </a:t>
            </a:r>
            <a:r>
              <a:rPr lang="en-US" altLang="en-US" sz="1800" i="0" dirty="0">
                <a:solidFill>
                  <a:schemeClr val="accent2">
                    <a:lumMod val="20000"/>
                    <a:lumOff val="80000"/>
                  </a:schemeClr>
                </a:solidFill>
                <a:latin typeface="+mj-lt"/>
                <a:ea typeface="+mj-ea"/>
                <a:cs typeface="+mj-cs"/>
              </a:rPr>
              <a:t>(one of John’s visions of what is to come)</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1569660"/>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buFontTx/>
              <a:buNone/>
            </a:pPr>
            <a:r>
              <a:rPr lang="en-US" altLang="en-US" sz="2400" b="0" i="0" dirty="0">
                <a:latin typeface="Calibri" panose="020F0502020204030204" pitchFamily="34" charset="0"/>
              </a:rPr>
              <a:t>This passage describes a thousand-year period of time when:</a:t>
            </a:r>
          </a:p>
          <a:p>
            <a:pPr algn="just" eaLnBrk="1" hangingPunct="1">
              <a:buFontTx/>
              <a:buNone/>
            </a:pPr>
            <a:endParaRPr lang="en-US" altLang="en-US" sz="2400" b="0" i="0" dirty="0">
              <a:latin typeface="Calibri" panose="020F0502020204030204" pitchFamily="34" charset="0"/>
            </a:endParaRPr>
          </a:p>
          <a:p>
            <a:pPr algn="just" eaLnBrk="1" hangingPunct="1"/>
            <a:r>
              <a:rPr lang="en-US" altLang="en-US" sz="2400" b="0" i="0" dirty="0">
                <a:latin typeface="Calibri" panose="020F0502020204030204" pitchFamily="34" charset="0"/>
              </a:rPr>
              <a:t>Satan will be </a:t>
            </a:r>
            <a:r>
              <a:rPr lang="en-US" altLang="en-US" sz="2400" i="0" u="sng" dirty="0">
                <a:latin typeface="Calibri" panose="020F0502020204030204" pitchFamily="34" charset="0"/>
              </a:rPr>
              <a:t>bound</a:t>
            </a:r>
            <a:r>
              <a:rPr lang="en-US" altLang="en-US" sz="2400" b="0" i="0" dirty="0">
                <a:latin typeface="Calibri" panose="020F0502020204030204" pitchFamily="34" charset="0"/>
              </a:rPr>
              <a:t> in the abyss (vv. 1-3) and</a:t>
            </a:r>
          </a:p>
          <a:p>
            <a:pPr algn="just" eaLnBrk="1" hangingPunct="1"/>
            <a:r>
              <a:rPr lang="en-US" altLang="en-US" sz="2400" b="0" i="0" dirty="0">
                <a:latin typeface="Calibri" panose="020F0502020204030204" pitchFamily="34" charset="0"/>
              </a:rPr>
              <a:t>Christ will </a:t>
            </a:r>
            <a:r>
              <a:rPr lang="en-US" altLang="en-US" sz="2400" i="0" u="sng" dirty="0">
                <a:latin typeface="Calibri" panose="020F0502020204030204" pitchFamily="34" charset="0"/>
              </a:rPr>
              <a:t>reign</a:t>
            </a:r>
            <a:r>
              <a:rPr lang="en-US" altLang="en-US" sz="2400" b="0" i="0" dirty="0">
                <a:latin typeface="Calibri" panose="020F0502020204030204" pitchFamily="34" charset="0"/>
              </a:rPr>
              <a:t> upon the earth (vv. 4-6).</a:t>
            </a:r>
          </a:p>
        </p:txBody>
      </p:sp>
    </p:spTree>
    <p:extLst>
      <p:ext uri="{BB962C8B-B14F-4D97-AF65-F5344CB8AC3E}">
        <p14:creationId xmlns:p14="http://schemas.microsoft.com/office/powerpoint/2010/main" val="3686079048"/>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750"/>
                                        <p:tgtEl>
                                          <p:spTgt spid="5">
                                            <p:txEl>
                                              <p:pRg st="2" end="2"/>
                                            </p:txEl>
                                          </p:spTgt>
                                        </p:tgtEl>
                                      </p:cBhvr>
                                    </p:animEffect>
                                  </p:childTnLst>
                                </p:cTn>
                              </p:par>
                            </p:childTnLst>
                          </p:cTn>
                        </p:par>
                        <p:par>
                          <p:cTn id="13" fill="hold">
                            <p:stCondLst>
                              <p:cond delay="1750"/>
                            </p:stCondLst>
                            <p:childTnLst>
                              <p:par>
                                <p:cTn id="14" presetID="10" presetClass="entr" presetSubtype="0" fill="hold" nodeType="afterEffect">
                                  <p:stCondLst>
                                    <p:cond delay="225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1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700" i="0" dirty="0">
                <a:solidFill>
                  <a:schemeClr val="accent2">
                    <a:lumMod val="20000"/>
                    <a:lumOff val="80000"/>
                  </a:schemeClr>
                </a:solidFill>
                <a:latin typeface="+mj-lt"/>
                <a:ea typeface="+mj-ea"/>
                <a:cs typeface="+mj-cs"/>
              </a:rPr>
              <a:t>A key difference in millennial views:</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1200329"/>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buFontTx/>
              <a:buNone/>
            </a:pPr>
            <a:r>
              <a:rPr lang="en-US" altLang="en-US" sz="2400" b="0" i="0" dirty="0">
                <a:latin typeface="Calibri" panose="020F0502020204030204" pitchFamily="34" charset="0"/>
              </a:rPr>
              <a:t>The key difference is that Amillennialism, and Postmillennialism affirm that the thousand years of Revelation 20 is </a:t>
            </a:r>
            <a:r>
              <a:rPr lang="en-US" altLang="en-US" sz="2400" u="sng" dirty="0">
                <a:latin typeface="Calibri" panose="020F0502020204030204" pitchFamily="34" charset="0"/>
              </a:rPr>
              <a:t>present</a:t>
            </a:r>
            <a:r>
              <a:rPr lang="en-US" altLang="en-US" sz="2400" b="0" i="0" dirty="0">
                <a:latin typeface="Calibri" panose="020F0502020204030204" pitchFamily="34" charset="0"/>
              </a:rPr>
              <a:t>, whereas Futuristic </a:t>
            </a:r>
            <a:r>
              <a:rPr lang="en-US" altLang="en-US" sz="2400" b="0" i="0" dirty="0" err="1">
                <a:latin typeface="Calibri" panose="020F0502020204030204" pitchFamily="34" charset="0"/>
              </a:rPr>
              <a:t>Premillennialsm</a:t>
            </a:r>
            <a:r>
              <a:rPr lang="en-US" altLang="en-US" sz="2400" b="0" i="0" dirty="0">
                <a:latin typeface="Calibri" panose="020F0502020204030204" pitchFamily="34" charset="0"/>
              </a:rPr>
              <a:t> maintains it is </a:t>
            </a:r>
            <a:r>
              <a:rPr lang="en-US" altLang="en-US" sz="2400" u="sng" dirty="0">
                <a:latin typeface="Calibri" panose="020F0502020204030204" pitchFamily="34" charset="0"/>
              </a:rPr>
              <a:t>future</a:t>
            </a:r>
            <a:r>
              <a:rPr lang="en-US" altLang="en-US" sz="2400" b="0" i="0" dirty="0">
                <a:latin typeface="Calibri" panose="020F0502020204030204" pitchFamily="34" charset="0"/>
              </a:rPr>
              <a:t>.</a:t>
            </a:r>
          </a:p>
        </p:txBody>
      </p:sp>
    </p:spTree>
    <p:extLst>
      <p:ext uri="{BB962C8B-B14F-4D97-AF65-F5344CB8AC3E}">
        <p14:creationId xmlns:p14="http://schemas.microsoft.com/office/powerpoint/2010/main" val="77328663"/>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700" i="0" dirty="0">
                <a:solidFill>
                  <a:schemeClr val="accent2">
                    <a:lumMod val="20000"/>
                    <a:lumOff val="80000"/>
                  </a:schemeClr>
                </a:solidFill>
                <a:latin typeface="+mj-lt"/>
                <a:ea typeface="+mj-ea"/>
                <a:cs typeface="+mj-cs"/>
              </a:rPr>
              <a:t>What about Revelation 20?</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742950"/>
            <a:ext cx="8636000" cy="378565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buFontTx/>
              <a:buNone/>
            </a:pPr>
            <a:r>
              <a:rPr lang="en-US" sz="2400" b="0" dirty="0">
                <a:latin typeface="Calibri" panose="020F0502020204030204" pitchFamily="34" charset="0"/>
                <a:cs typeface="Calibri" panose="020F0502020204030204" pitchFamily="34" charset="0"/>
              </a:rPr>
              <a:t>We are going to examine several key features in Revelation 20 to demonstrate that it clearly teaches that the thousand year reign of Christ will take place </a:t>
            </a:r>
            <a:r>
              <a:rPr lang="en-US" sz="2400" u="sng" dirty="0">
                <a:latin typeface="Calibri" panose="020F0502020204030204" pitchFamily="34" charset="0"/>
                <a:cs typeface="Calibri" panose="020F0502020204030204" pitchFamily="34" charset="0"/>
              </a:rPr>
              <a:t>after</a:t>
            </a:r>
            <a:r>
              <a:rPr lang="en-US" sz="2400" b="0" dirty="0">
                <a:latin typeface="Calibri" panose="020F0502020204030204" pitchFamily="34" charset="0"/>
                <a:cs typeface="Calibri" panose="020F0502020204030204" pitchFamily="34" charset="0"/>
              </a:rPr>
              <a:t> His second coming (Revelation 19).  We are going to do this under the framework of four main questions:</a:t>
            </a:r>
          </a:p>
          <a:p>
            <a:pPr algn="just" eaLnBrk="1" hangingPunct="1">
              <a:buFontTx/>
              <a:buNone/>
            </a:pPr>
            <a:endParaRPr lang="en-US" altLang="en-US" sz="2400" b="0" dirty="0">
              <a:latin typeface="Calibri" panose="020F0502020204030204" pitchFamily="34" charset="0"/>
              <a:cs typeface="Calibri" panose="020F0502020204030204" pitchFamily="34" charset="0"/>
            </a:endParaRPr>
          </a:p>
          <a:p>
            <a:pPr marL="457200" indent="-457200" algn="just" eaLnBrk="1" hangingPunct="1">
              <a:buFontTx/>
              <a:buAutoNum type="arabicPeriod"/>
            </a:pPr>
            <a:r>
              <a:rPr lang="en-US" altLang="en-US" sz="2400" b="0" i="0" dirty="0">
                <a:latin typeface="Calibri" panose="020F0502020204030204" pitchFamily="34" charset="0"/>
                <a:cs typeface="Calibri" panose="020F0502020204030204" pitchFamily="34" charset="0"/>
              </a:rPr>
              <a:t>The timing of Satan’s binding.  Is it now or future?</a:t>
            </a:r>
          </a:p>
          <a:p>
            <a:pPr marL="457200" indent="-457200" algn="just" eaLnBrk="1" hangingPunct="1">
              <a:buFontTx/>
              <a:buAutoNum type="arabicPeriod"/>
            </a:pPr>
            <a:r>
              <a:rPr lang="en-US" altLang="en-US" sz="2400" b="0" i="0" dirty="0">
                <a:latin typeface="Calibri" panose="020F0502020204030204" pitchFamily="34" charset="0"/>
              </a:rPr>
              <a:t>The nature of the first resurrection.  Is it physical or spiritual?</a:t>
            </a:r>
          </a:p>
          <a:p>
            <a:pPr marL="457200" indent="-457200" algn="just" eaLnBrk="1" hangingPunct="1">
              <a:buFontTx/>
              <a:buAutoNum type="arabicPeriod"/>
            </a:pPr>
            <a:r>
              <a:rPr lang="en-US" altLang="en-US" sz="2400" b="0" i="0" dirty="0">
                <a:latin typeface="Calibri" panose="020F0502020204030204" pitchFamily="34" charset="0"/>
              </a:rPr>
              <a:t>The duration of the thousand years.  It is a literal or symbolic period of time? And,</a:t>
            </a:r>
          </a:p>
          <a:p>
            <a:pPr marL="457200" indent="-457200" algn="just" eaLnBrk="1" hangingPunct="1">
              <a:buFontTx/>
              <a:buAutoNum type="arabicPeriod"/>
            </a:pPr>
            <a:r>
              <a:rPr lang="en-US" altLang="en-US" sz="2400" b="0" i="0" dirty="0">
                <a:latin typeface="Calibri" panose="020F0502020204030204" pitchFamily="34" charset="0"/>
              </a:rPr>
              <a:t>The chronology of John’s visions.  Sequential or a recapitulation?</a:t>
            </a:r>
          </a:p>
        </p:txBody>
      </p:sp>
    </p:spTree>
    <p:extLst>
      <p:ext uri="{BB962C8B-B14F-4D97-AF65-F5344CB8AC3E}">
        <p14:creationId xmlns:p14="http://schemas.microsoft.com/office/powerpoint/2010/main" val="1701808226"/>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750"/>
                                        <p:tgtEl>
                                          <p:spTgt spid="5">
                                            <p:txEl>
                                              <p:pRg st="2" end="2"/>
                                            </p:txEl>
                                          </p:spTgt>
                                        </p:tgtEl>
                                      </p:cBhvr>
                                    </p:animEffect>
                                  </p:childTnLst>
                                </p:cTn>
                              </p:par>
                            </p:childTnLst>
                          </p:cTn>
                        </p:par>
                        <p:par>
                          <p:cTn id="13" fill="hold">
                            <p:stCondLst>
                              <p:cond delay="1750"/>
                            </p:stCondLst>
                            <p:childTnLst>
                              <p:par>
                                <p:cTn id="14" presetID="10" presetClass="entr" presetSubtype="0" fill="hold" nodeType="afterEffect">
                                  <p:stCondLst>
                                    <p:cond delay="225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1750"/>
                                        <p:tgtEl>
                                          <p:spTgt spid="5">
                                            <p:txEl>
                                              <p:pRg st="3" end="3"/>
                                            </p:txEl>
                                          </p:spTgt>
                                        </p:tgtEl>
                                      </p:cBhvr>
                                    </p:animEffect>
                                  </p:childTnLst>
                                </p:cTn>
                              </p:par>
                            </p:childTnLst>
                          </p:cTn>
                        </p:par>
                        <p:par>
                          <p:cTn id="17" fill="hold">
                            <p:stCondLst>
                              <p:cond delay="5750"/>
                            </p:stCondLst>
                            <p:childTnLst>
                              <p:par>
                                <p:cTn id="18" presetID="10" presetClass="entr" presetSubtype="0" fill="hold" nodeType="afterEffect">
                                  <p:stCondLst>
                                    <p:cond delay="225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1750"/>
                                        <p:tgtEl>
                                          <p:spTgt spid="5">
                                            <p:txEl>
                                              <p:pRg st="4" end="4"/>
                                            </p:txEl>
                                          </p:spTgt>
                                        </p:tgtEl>
                                      </p:cBhvr>
                                    </p:animEffect>
                                  </p:childTnLst>
                                </p:cTn>
                              </p:par>
                            </p:childTnLst>
                          </p:cTn>
                        </p:par>
                        <p:par>
                          <p:cTn id="21" fill="hold">
                            <p:stCondLst>
                              <p:cond delay="9750"/>
                            </p:stCondLst>
                            <p:childTnLst>
                              <p:par>
                                <p:cTn id="22" presetID="10" presetClass="entr" presetSubtype="0" fill="hold" nodeType="afterEffect">
                                  <p:stCondLst>
                                    <p:cond delay="225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75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chemeClr val="bg1"/>
            </a:solidFill>
            <a:effectLst/>
            <a:latin typeface="Century Gothi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chemeClr val="bg1"/>
            </a:solidFill>
            <a:effectLst/>
            <a:latin typeface="Century Gothi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11580</TotalTime>
  <Words>1686</Words>
  <Application>Microsoft Office PowerPoint</Application>
  <PresentationFormat>On-screen Show (16:9)</PresentationFormat>
  <Paragraphs>77</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Abadi</vt:lpstr>
      <vt:lpstr>Arial</vt:lpstr>
      <vt:lpstr>Calibri</vt:lpstr>
      <vt:lpstr>Century Gothic</vt:lpstr>
      <vt:lpstr>Tw Cen MT</vt:lpstr>
      <vt:lpstr>Wingdings</vt:lpstr>
      <vt:lpstr>Default Design</vt:lpstr>
      <vt:lpstr>What About Revelation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About Revelation 20?</vt:lpstr>
    </vt:vector>
  </TitlesOfParts>
  <Company>Hope Community Bible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Edward K Godfrey</dc:creator>
  <cp:lastModifiedBy>Ed Godfrey</cp:lastModifiedBy>
  <cp:revision>330</cp:revision>
  <dcterms:created xsi:type="dcterms:W3CDTF">2009-09-05T17:28:57Z</dcterms:created>
  <dcterms:modified xsi:type="dcterms:W3CDTF">2021-12-11T20:51:04Z</dcterms:modified>
</cp:coreProperties>
</file>